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6" r:id="rId3"/>
    <p:sldId id="434" r:id="rId4"/>
    <p:sldId id="435" r:id="rId5"/>
    <p:sldId id="450" r:id="rId6"/>
    <p:sldId id="437" r:id="rId7"/>
    <p:sldId id="474" r:id="rId8"/>
    <p:sldId id="438" r:id="rId9"/>
    <p:sldId id="427" r:id="rId10"/>
    <p:sldId id="479" r:id="rId11"/>
    <p:sldId id="478" r:id="rId12"/>
    <p:sldId id="286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66FF"/>
    <a:srgbClr val="FFCC00"/>
    <a:srgbClr val="E6B9B8"/>
    <a:srgbClr val="FFCCFF"/>
    <a:srgbClr val="FF99FF"/>
    <a:srgbClr val="339933"/>
    <a:srgbClr val="66FF99"/>
    <a:srgbClr val="FF99CC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94465" autoAdjust="0"/>
  </p:normalViewPr>
  <p:slideViewPr>
    <p:cSldViewPr>
      <p:cViewPr varScale="1">
        <p:scale>
          <a:sx n="84" d="100"/>
          <a:sy n="84" d="100"/>
        </p:scale>
        <p:origin x="-1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1.813142257298514E-2"/>
          <c:y val="0.17596654941046191"/>
          <c:w val="0.96373715485402967"/>
          <c:h val="0.70464607354569764"/>
        </c:manualLayout>
      </c:layout>
      <c:lineChart>
        <c:grouping val="standard"/>
        <c:ser>
          <c:idx val="0"/>
          <c:order val="0"/>
          <c:tx>
            <c:strRef>
              <c:f>工作表1!$A$2</c:f>
              <c:strCache>
                <c:ptCount val="1"/>
                <c:pt idx="0">
                  <c:v>是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Kozuka Mincho Pr6N L" pitchFamily="18" charset="-128"/>
                    <a:ea typeface="Kozuka Mincho Pr6N L" pitchFamily="18" charset="-128"/>
                    <a:cs typeface="Times New Roman" pitchFamily="18" charset="0"/>
                  </a:defRPr>
                </a:pPr>
                <a:endParaRPr lang="zh-TW"/>
              </a:p>
            </c:txPr>
            <c:dLblPos val="t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工作表1!$B$2:$M$2</c:f>
              <c:numCache>
                <c:formatCode>0.0%</c:formatCode>
                <c:ptCount val="10"/>
                <c:pt idx="0">
                  <c:v>0.90400000000000003</c:v>
                </c:pt>
                <c:pt idx="1">
                  <c:v>0.89300000000000002</c:v>
                </c:pt>
                <c:pt idx="2">
                  <c:v>0.84800000000000009</c:v>
                </c:pt>
                <c:pt idx="3">
                  <c:v>0.8680000000000001</c:v>
                </c:pt>
                <c:pt idx="4">
                  <c:v>0.8620000000000001</c:v>
                </c:pt>
                <c:pt idx="5">
                  <c:v>0.83800000000000008</c:v>
                </c:pt>
                <c:pt idx="6">
                  <c:v>0.87000000000000011</c:v>
                </c:pt>
                <c:pt idx="7">
                  <c:v>0.84900000000000009</c:v>
                </c:pt>
                <c:pt idx="8">
                  <c:v>0.84400000000000008</c:v>
                </c:pt>
                <c:pt idx="9">
                  <c:v>0.86900000000000011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不是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dLblPos val="t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工作表1!$B$3:$M$3</c:f>
              <c:numCache>
                <c:formatCode>0.0%</c:formatCode>
                <c:ptCount val="10"/>
                <c:pt idx="0">
                  <c:v>6.4000000000000015E-2</c:v>
                </c:pt>
                <c:pt idx="1">
                  <c:v>7.5000000000000011E-2</c:v>
                </c:pt>
                <c:pt idx="2">
                  <c:v>9.9000000000000019E-2</c:v>
                </c:pt>
                <c:pt idx="3">
                  <c:v>9.8000000000000018E-2</c:v>
                </c:pt>
                <c:pt idx="4">
                  <c:v>8.9000000000000037E-2</c:v>
                </c:pt>
                <c:pt idx="5">
                  <c:v>0.10199999999999998</c:v>
                </c:pt>
                <c:pt idx="6">
                  <c:v>9.0000000000000011E-2</c:v>
                </c:pt>
                <c:pt idx="7">
                  <c:v>9.1000000000000025E-2</c:v>
                </c:pt>
                <c:pt idx="8">
                  <c:v>8.3000000000000018E-2</c:v>
                </c:pt>
                <c:pt idx="9">
                  <c:v>8.8000000000000023E-2</c:v>
                </c:pt>
              </c:numCache>
            </c:numRef>
          </c:val>
        </c:ser>
        <c:marker val="1"/>
        <c:axId val="110770432"/>
        <c:axId val="110796800"/>
      </c:lineChart>
      <c:catAx>
        <c:axId val="110770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pPr>
            <a:endParaRPr lang="zh-TW"/>
          </a:p>
        </c:txPr>
        <c:crossAx val="110796800"/>
        <c:crosses val="autoZero"/>
        <c:auto val="1"/>
        <c:lblAlgn val="ctr"/>
        <c:lblOffset val="100"/>
      </c:catAx>
      <c:valAx>
        <c:axId val="110796800"/>
        <c:scaling>
          <c:orientation val="minMax"/>
        </c:scaling>
        <c:delete val="1"/>
        <c:axPos val="l"/>
        <c:numFmt formatCode="0.0%" sourceLinked="1"/>
        <c:tickLblPos val="none"/>
        <c:crossAx val="11077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44984585046197"/>
          <c:y val="4.2558098820923866E-2"/>
          <c:w val="0.54368041447775661"/>
          <c:h val="6.1262702755520822E-2"/>
        </c:manualLayout>
      </c:layout>
      <c:txPr>
        <a:bodyPr/>
        <a:lstStyle/>
        <a:p>
          <a:pPr>
            <a:defRPr sz="1600" b="1"/>
          </a:pPr>
          <a:endParaRPr lang="zh-TW"/>
        </a:p>
      </c:txPr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8.2935907900584492E-3"/>
          <c:y val="0.20181995712430345"/>
          <c:w val="0.99170640920994158"/>
          <c:h val="0.67879270894404298"/>
        </c:manualLayout>
      </c:layout>
      <c:lineChart>
        <c:grouping val="standard"/>
        <c:ser>
          <c:idx val="0"/>
          <c:order val="0"/>
          <c:tx>
            <c:strRef>
              <c:f>工作表1!$A$2</c:f>
              <c:strCache>
                <c:ptCount val="1"/>
                <c:pt idx="0">
                  <c:v>是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Lbls>
            <c:dLbl>
              <c:idx val="5"/>
              <c:layout>
                <c:manualLayout>
                  <c:x val="-3.1641325567000625E-2"/>
                  <c:y val="-7.958317047749333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Kozuka Mincho Pr6N L" pitchFamily="18" charset="-128"/>
                    <a:ea typeface="Kozuka Mincho Pr6N L" pitchFamily="18" charset="-128"/>
                    <a:cs typeface="Times New Roman" pitchFamily="18" charset="0"/>
                  </a:defRPr>
                </a:pPr>
                <a:endParaRPr lang="zh-TW"/>
              </a:p>
            </c:txPr>
            <c:dLblPos val="t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工作表1!$B$2:$M$2</c:f>
              <c:numCache>
                <c:formatCode>0.0%</c:formatCode>
                <c:ptCount val="10"/>
                <c:pt idx="0">
                  <c:v>0.6110000000000001</c:v>
                </c:pt>
                <c:pt idx="1">
                  <c:v>0.57500000000000007</c:v>
                </c:pt>
                <c:pt idx="2">
                  <c:v>0.54100000000000004</c:v>
                </c:pt>
                <c:pt idx="3">
                  <c:v>0.55300000000000005</c:v>
                </c:pt>
                <c:pt idx="4">
                  <c:v>0.55100000000000005</c:v>
                </c:pt>
                <c:pt idx="5">
                  <c:v>0.46800000000000008</c:v>
                </c:pt>
                <c:pt idx="6">
                  <c:v>0.53</c:v>
                </c:pt>
                <c:pt idx="7">
                  <c:v>0.55800000000000005</c:v>
                </c:pt>
                <c:pt idx="8">
                  <c:v>0.54300000000000004</c:v>
                </c:pt>
                <c:pt idx="9">
                  <c:v>0.52600000000000002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不是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5"/>
              <c:layout>
                <c:manualLayout>
                  <c:x val="-3.246382988258064E-2"/>
                  <c:y val="5.519693342453266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dLblPos val="b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工作表1!$B$3:$M$3</c:f>
              <c:numCache>
                <c:formatCode>0.0%</c:formatCode>
                <c:ptCount val="10"/>
                <c:pt idx="0">
                  <c:v>0.35400000000000004</c:v>
                </c:pt>
                <c:pt idx="1">
                  <c:v>0.37600000000000006</c:v>
                </c:pt>
                <c:pt idx="2">
                  <c:v>0.42000000000000004</c:v>
                </c:pt>
                <c:pt idx="3">
                  <c:v>0.41200000000000003</c:v>
                </c:pt>
                <c:pt idx="4">
                  <c:v>0.39600000000000007</c:v>
                </c:pt>
                <c:pt idx="5">
                  <c:v>0.46500000000000002</c:v>
                </c:pt>
                <c:pt idx="6">
                  <c:v>0.43000000000000005</c:v>
                </c:pt>
                <c:pt idx="7">
                  <c:v>0.39400000000000007</c:v>
                </c:pt>
                <c:pt idx="8">
                  <c:v>0.40200000000000002</c:v>
                </c:pt>
                <c:pt idx="9">
                  <c:v>0.41800000000000004</c:v>
                </c:pt>
              </c:numCache>
            </c:numRef>
          </c:val>
        </c:ser>
        <c:marker val="1"/>
        <c:axId val="135509504"/>
        <c:axId val="135511040"/>
      </c:lineChart>
      <c:catAx>
        <c:axId val="13550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pPr>
            <a:endParaRPr lang="zh-TW"/>
          </a:p>
        </c:txPr>
        <c:crossAx val="135511040"/>
        <c:crosses val="autoZero"/>
        <c:auto val="1"/>
        <c:lblAlgn val="ctr"/>
        <c:lblOffset val="100"/>
      </c:catAx>
      <c:valAx>
        <c:axId val="135511040"/>
        <c:scaling>
          <c:orientation val="minMax"/>
        </c:scaling>
        <c:delete val="1"/>
        <c:axPos val="l"/>
        <c:numFmt formatCode="0.0%" sourceLinked="1"/>
        <c:tickLblPos val="none"/>
        <c:crossAx val="135509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44984585046214"/>
          <c:y val="4.2558098820923894E-2"/>
          <c:w val="0.54368041447775661"/>
          <c:h val="6.1262702755520822E-2"/>
        </c:manualLayout>
      </c:layout>
      <c:txPr>
        <a:bodyPr/>
        <a:lstStyle/>
        <a:p>
          <a:pPr>
            <a:defRPr sz="1600" b="1"/>
          </a:pPr>
          <a:endParaRPr lang="zh-TW"/>
        </a:p>
      </c:txPr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1.7018089607977301E-2"/>
          <c:y val="6.0473439459108005E-2"/>
          <c:w val="0.96596382078404541"/>
          <c:h val="0.810848964627515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台灣人與中國人的關係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showVal val="1"/>
          </c:dLbls>
          <c:cat>
            <c:strRef>
              <c:f>Sheet1!$A$2:$A$5</c:f>
              <c:strCache>
                <c:ptCount val="4"/>
                <c:pt idx="0">
                  <c:v>也是中國人</c:v>
                </c:pt>
                <c:pt idx="1">
                  <c:v>也可以是中國人</c:v>
                </c:pt>
                <c:pt idx="2">
                  <c:v>不必否認是中國人</c:v>
                </c:pt>
                <c:pt idx="3">
                  <c:v>是台灣人，不是中國人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0.21700000000000003</c:v>
                </c:pt>
                <c:pt idx="1">
                  <c:v>9.8000000000000018E-2</c:v>
                </c:pt>
                <c:pt idx="2">
                  <c:v>0.27300000000000002</c:v>
                </c:pt>
                <c:pt idx="3">
                  <c:v>0.33600000000000008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務實考量後，台灣人與中國人的關係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Comic Sans MS" pitchFamily="66" charset="0"/>
                  </a:defRPr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也是中國人</c:v>
                </c:pt>
                <c:pt idx="1">
                  <c:v>也可以是中國人</c:v>
                </c:pt>
                <c:pt idx="2">
                  <c:v>不必否認是中國人</c:v>
                </c:pt>
                <c:pt idx="3">
                  <c:v>是台灣人，不是中國人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0.113</c:v>
                </c:pt>
                <c:pt idx="2">
                  <c:v>0.34900000000000003</c:v>
                </c:pt>
                <c:pt idx="3">
                  <c:v>0.27100000000000002</c:v>
                </c:pt>
              </c:numCache>
            </c:numRef>
          </c:val>
        </c:ser>
        <c:gapWidth val="50"/>
        <c:axId val="136050560"/>
        <c:axId val="136052096"/>
      </c:barChart>
      <c:catAx>
        <c:axId val="136050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136052096"/>
        <c:crosses val="autoZero"/>
        <c:auto val="1"/>
        <c:lblAlgn val="ctr"/>
        <c:lblOffset val="100"/>
      </c:catAx>
      <c:valAx>
        <c:axId val="136052096"/>
        <c:scaling>
          <c:orientation val="minMax"/>
        </c:scaling>
        <c:delete val="1"/>
        <c:axPos val="l"/>
        <c:numFmt formatCode="0.0%" sourceLinked="1"/>
        <c:tickLblPos val="none"/>
        <c:crossAx val="136050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0.12527068751620191"/>
          <c:y val="0.10357712852582894"/>
          <c:w val="0.86688608673110379"/>
          <c:h val="0.74601145690834714"/>
        </c:manualLayout>
      </c:layout>
      <c:lineChart>
        <c:grouping val="standard"/>
        <c:ser>
          <c:idx val="0"/>
          <c:order val="0"/>
          <c:tx>
            <c:strRef>
              <c:f>工作表1!$A$2</c:f>
              <c:strCache>
                <c:ptCount val="1"/>
                <c:pt idx="0">
                  <c:v>泛中國人認同
(務實)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ymbol val="circle"/>
            <c:size val="10"/>
            <c:spPr>
              <a:solidFill>
                <a:srgbClr val="FF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Pt>
            <c:idx val="4"/>
            <c:marker>
              <c:spPr>
                <a:solidFill>
                  <a:srgbClr val="FF0000"/>
                </a:solidFill>
                <a:ln>
                  <a:solidFill>
                    <a:srgbClr val="C00000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63500" h="63500" prst="artDeco"/>
                  <a:contourClr>
                    <a:srgbClr val="000000"/>
                  </a:contourClr>
                </a:sp3d>
              </c:spPr>
            </c:marker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C00000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 prstMaterial="matte">
                  <a:bevelT w="63500" h="63500" prst="artDeco"/>
                  <a:contourClr>
                    <a:srgbClr val="000000"/>
                  </a:contourClr>
                </a:sp3d>
              </c:spPr>
            </c:marker>
          </c:dPt>
          <c:dLbls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ea typeface="Kozuka Mincho Pr6N L" pitchFamily="18" charset="-128"/>
                    <a:cs typeface="Times New Roman" pitchFamily="18" charset="0"/>
                  </a:defRPr>
                </a:pPr>
                <a:endParaRPr lang="zh-TW"/>
              </a:p>
            </c:txPr>
            <c:dLblPos val="t"/>
            <c:showVal val="1"/>
          </c:dLbls>
          <c:cat>
            <c:strRef>
              <c:f>工作表1!$B$1:$K$1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工作表1!$B$2:$K$2</c:f>
              <c:numCache>
                <c:formatCode>0.0%</c:formatCode>
                <c:ptCount val="10"/>
                <c:pt idx="0">
                  <c:v>0.69199999999999995</c:v>
                </c:pt>
                <c:pt idx="1">
                  <c:v>0.67800000000000005</c:v>
                </c:pt>
                <c:pt idx="2">
                  <c:v>0.64</c:v>
                </c:pt>
                <c:pt idx="3">
                  <c:v>0.67200000000000004</c:v>
                </c:pt>
                <c:pt idx="4">
                  <c:v>0.67600000000000005</c:v>
                </c:pt>
                <c:pt idx="5">
                  <c:v>0.60200000000000009</c:v>
                </c:pt>
                <c:pt idx="6">
                  <c:v>0.63800000000000012</c:v>
                </c:pt>
                <c:pt idx="7">
                  <c:v>0.62100000000000011</c:v>
                </c:pt>
                <c:pt idx="8">
                  <c:v>0.62300000000000011</c:v>
                </c:pt>
                <c:pt idx="9">
                  <c:v>0.63300000000000012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泛中國人認同
(現實)</c:v>
                </c:pt>
              </c:strCache>
            </c:strRef>
          </c:tx>
          <c:spPr>
            <a:ln w="28575">
              <a:solidFill>
                <a:srgbClr val="FF99CC"/>
              </a:solidFill>
              <a:prstDash val="solid"/>
            </a:ln>
          </c:spPr>
          <c:marker>
            <c:symbol val="square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504D">
                    <a:lumMod val="60000"/>
                    <a:lumOff val="40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b"/>
            <c:showVal val="1"/>
          </c:dLbls>
          <c:cat>
            <c:strRef>
              <c:f>工作表1!$B$1:$K$1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工作表1!$B$3:$K$3</c:f>
              <c:numCache>
                <c:formatCode>0.0%</c:formatCode>
                <c:ptCount val="10"/>
                <c:pt idx="0">
                  <c:v>0.66500000000000015</c:v>
                </c:pt>
                <c:pt idx="1">
                  <c:v>0.64400000000000013</c:v>
                </c:pt>
                <c:pt idx="2">
                  <c:v>0.6180000000000001</c:v>
                </c:pt>
                <c:pt idx="3">
                  <c:v>0.62700000000000011</c:v>
                </c:pt>
                <c:pt idx="4">
                  <c:v>0.63000000000000012</c:v>
                </c:pt>
                <c:pt idx="5">
                  <c:v>0.56299999999999994</c:v>
                </c:pt>
                <c:pt idx="6">
                  <c:v>0.6080000000000001</c:v>
                </c:pt>
                <c:pt idx="7">
                  <c:v>0.60200000000000009</c:v>
                </c:pt>
                <c:pt idx="8">
                  <c:v>0.59</c:v>
                </c:pt>
                <c:pt idx="9">
                  <c:v>0.58799999999999997</c:v>
                </c:pt>
              </c:numCache>
            </c:numRef>
          </c:val>
        </c:ser>
        <c:ser>
          <c:idx val="2"/>
          <c:order val="2"/>
          <c:tx>
            <c:strRef>
              <c:f>工作表1!$A$4</c:f>
              <c:strCache>
                <c:ptCount val="1"/>
                <c:pt idx="0">
                  <c:v>否定認同
(現實)</c:v>
                </c:pt>
              </c:strCache>
            </c:strRef>
          </c:tx>
          <c:spPr>
            <a:ln>
              <a:solidFill>
                <a:srgbClr val="4BACC6">
                  <a:lumMod val="50000"/>
                </a:srgbClr>
              </a:solidFill>
            </a:ln>
          </c:spPr>
          <c:marker>
            <c:symbol val="triang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Segoe UI" pitchFamily="34" charset="0"/>
                    <a:cs typeface="Times New Roman" pitchFamily="18" charset="0"/>
                  </a:defRPr>
                </a:pPr>
                <a:endParaRPr lang="zh-TW"/>
              </a:p>
            </c:txPr>
            <c:dLblPos val="t"/>
            <c:showVal val="1"/>
          </c:dLbls>
          <c:cat>
            <c:strRef>
              <c:f>工作表1!$B$1:$K$1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工作表1!$B$4:$K$4</c:f>
              <c:numCache>
                <c:formatCode>0.0%</c:formatCode>
                <c:ptCount val="10"/>
                <c:pt idx="0">
                  <c:v>0.29200000000000004</c:v>
                </c:pt>
                <c:pt idx="1">
                  <c:v>0.29300000000000004</c:v>
                </c:pt>
                <c:pt idx="2">
                  <c:v>0.34400000000000003</c:v>
                </c:pt>
                <c:pt idx="3">
                  <c:v>0.32200000000000006</c:v>
                </c:pt>
                <c:pt idx="4">
                  <c:v>0.32500000000000007</c:v>
                </c:pt>
                <c:pt idx="5">
                  <c:v>0.37500000000000006</c:v>
                </c:pt>
                <c:pt idx="6">
                  <c:v>0.34300000000000008</c:v>
                </c:pt>
                <c:pt idx="7">
                  <c:v>0.34200000000000008</c:v>
                </c:pt>
                <c:pt idx="8">
                  <c:v>0.33900000000000008</c:v>
                </c:pt>
                <c:pt idx="9">
                  <c:v>0.33600000000000008</c:v>
                </c:pt>
              </c:numCache>
            </c:numRef>
          </c:val>
        </c:ser>
        <c:ser>
          <c:idx val="3"/>
          <c:order val="3"/>
          <c:tx>
            <c:strRef>
              <c:f>工作表1!$A$5</c:f>
              <c:strCache>
                <c:ptCount val="1"/>
                <c:pt idx="0">
                  <c:v>否定認同
(務實)</c:v>
                </c:pt>
              </c:strCache>
            </c:strRef>
          </c:tx>
          <c:spPr>
            <a:ln>
              <a:solidFill>
                <a:srgbClr val="00B0F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Lbls>
            <c:numFmt formatCode="0.0%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dLblPos val="b"/>
            <c:showVal val="1"/>
          </c:dLbls>
          <c:cat>
            <c:strRef>
              <c:f>工作表1!$B$1:$K$1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工作表1!$B$5:$K$5</c:f>
              <c:numCache>
                <c:formatCode>0.0%</c:formatCode>
                <c:ptCount val="10"/>
                <c:pt idx="0">
                  <c:v>0.22900000000000001</c:v>
                </c:pt>
                <c:pt idx="1">
                  <c:v>0.22500000000000001</c:v>
                </c:pt>
                <c:pt idx="2">
                  <c:v>0.27500000000000002</c:v>
                </c:pt>
                <c:pt idx="3">
                  <c:v>0.25800000000000001</c:v>
                </c:pt>
                <c:pt idx="4">
                  <c:v>0.24200000000000002</c:v>
                </c:pt>
                <c:pt idx="5">
                  <c:v>0.3040000000000001</c:v>
                </c:pt>
                <c:pt idx="6">
                  <c:v>0.28200000000000003</c:v>
                </c:pt>
                <c:pt idx="7">
                  <c:v>0.28900000000000003</c:v>
                </c:pt>
                <c:pt idx="8">
                  <c:v>0.27300000000000002</c:v>
                </c:pt>
                <c:pt idx="9">
                  <c:v>0.27100000000000002</c:v>
                </c:pt>
              </c:numCache>
            </c:numRef>
          </c:val>
        </c:ser>
        <c:marker val="1"/>
        <c:axId val="137316224"/>
        <c:axId val="137317760"/>
      </c:lineChart>
      <c:catAx>
        <c:axId val="13731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pPr>
            <a:endParaRPr lang="zh-TW"/>
          </a:p>
        </c:txPr>
        <c:crossAx val="137317760"/>
        <c:crossesAt val="0.1"/>
        <c:auto val="1"/>
        <c:lblAlgn val="ctr"/>
        <c:lblOffset val="100"/>
      </c:catAx>
      <c:valAx>
        <c:axId val="137317760"/>
        <c:scaling>
          <c:orientation val="minMax"/>
          <c:min val="0.1"/>
        </c:scaling>
        <c:delete val="1"/>
        <c:axPos val="l"/>
        <c:numFmt formatCode="0.0%" sourceLinked="1"/>
        <c:tickLblPos val="none"/>
        <c:crossAx val="1373162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1852892319718586"/>
          <c:w val="0.13192723956597421"/>
          <c:h val="0.74743013484463539"/>
        </c:manualLayout>
      </c:layout>
      <c:txPr>
        <a:bodyPr/>
        <a:lstStyle/>
        <a:p>
          <a:pPr>
            <a:defRPr sz="1000" b="1"/>
          </a:pPr>
          <a:endParaRPr lang="zh-TW"/>
        </a:p>
      </c:txPr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1.813142257298514E-2"/>
          <c:y val="0.20181995712430373"/>
          <c:w val="0.96373715485402967"/>
          <c:h val="0.63484198912123002"/>
        </c:manualLayout>
      </c:layout>
      <c:lineChart>
        <c:grouping val="standard"/>
        <c:ser>
          <c:idx val="0"/>
          <c:order val="0"/>
          <c:tx>
            <c:strRef>
              <c:f>工作表1!$A$2</c:f>
              <c:strCache>
                <c:ptCount val="1"/>
                <c:pt idx="0">
                  <c:v>沒原則，該批評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ea typeface="Kozuka Mincho Pr6N L" pitchFamily="18" charset="-128"/>
                    <a:cs typeface="Times New Roman" pitchFamily="18" charset="0"/>
                  </a:defRPr>
                </a:pPr>
                <a:endParaRPr lang="zh-TW"/>
              </a:p>
            </c:txPr>
            <c:dLblPos val="b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工作表1!$B$2:$M$2</c:f>
              <c:numCache>
                <c:formatCode>0.0%</c:formatCode>
                <c:ptCount val="10"/>
                <c:pt idx="0">
                  <c:v>0.33900000000000008</c:v>
                </c:pt>
                <c:pt idx="1">
                  <c:v>0.252</c:v>
                </c:pt>
                <c:pt idx="2">
                  <c:v>0.31000000000000005</c:v>
                </c:pt>
                <c:pt idx="3">
                  <c:v>0.29200000000000004</c:v>
                </c:pt>
                <c:pt idx="4">
                  <c:v>0.3010000000000001</c:v>
                </c:pt>
                <c:pt idx="5">
                  <c:v>0.30700000000000005</c:v>
                </c:pt>
                <c:pt idx="6">
                  <c:v>0.30600000000000011</c:v>
                </c:pt>
                <c:pt idx="7">
                  <c:v>0.27800000000000002</c:v>
                </c:pt>
                <c:pt idx="8">
                  <c:v>0.32700000000000007</c:v>
                </c:pt>
                <c:pt idx="9">
                  <c:v>0.3050000000000001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面對現實，可諒解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dLblPos val="t"/>
            <c:showVal val="1"/>
          </c:dLbls>
          <c:cat>
            <c:strRef>
              <c:f>工作表1!$B$1:$M$1</c:f>
              <c:strCache>
                <c:ptCount val="10"/>
                <c:pt idx="0">
                  <c:v>2013年2月
(N=1092) </c:v>
                </c:pt>
                <c:pt idx="1">
                  <c:v>2013年4月
(N=1077) </c:v>
                </c:pt>
                <c:pt idx="2">
                  <c:v>2013年6月
(N=1074) </c:v>
                </c:pt>
                <c:pt idx="3">
                  <c:v>2013年10月
(N=1086) </c:v>
                </c:pt>
                <c:pt idx="4">
                  <c:v>2014年2月
(N=1077)</c:v>
                </c:pt>
                <c:pt idx="5">
                  <c:v>2014年5月
(N=1080)</c:v>
                </c:pt>
                <c:pt idx="6">
                  <c:v>2014年8月
(N=1078)</c:v>
                </c:pt>
                <c:pt idx="7">
                  <c:v>2014年12月
(N=1083)</c:v>
                </c:pt>
                <c:pt idx="8">
                  <c:v>2015年4月
(N=1080)</c:v>
                </c:pt>
                <c:pt idx="9">
                  <c:v>2015年7月
(N=1081)</c:v>
                </c:pt>
              </c:strCache>
            </c:strRef>
          </c:cat>
          <c:val>
            <c:numRef>
              <c:f>工作表1!$B$3:$M$3</c:f>
              <c:numCache>
                <c:formatCode>0.0%</c:formatCode>
                <c:ptCount val="10"/>
                <c:pt idx="0">
                  <c:v>0.58899999999999997</c:v>
                </c:pt>
                <c:pt idx="1">
                  <c:v>0.6090000000000001</c:v>
                </c:pt>
                <c:pt idx="2">
                  <c:v>0.55300000000000005</c:v>
                </c:pt>
                <c:pt idx="3">
                  <c:v>0.56299999999999994</c:v>
                </c:pt>
                <c:pt idx="4">
                  <c:v>0.53900000000000003</c:v>
                </c:pt>
                <c:pt idx="5">
                  <c:v>0.52500000000000002</c:v>
                </c:pt>
                <c:pt idx="6">
                  <c:v>0.52200000000000002</c:v>
                </c:pt>
                <c:pt idx="7">
                  <c:v>0.54300000000000004</c:v>
                </c:pt>
                <c:pt idx="8">
                  <c:v>0.52</c:v>
                </c:pt>
                <c:pt idx="9">
                  <c:v>0.505</c:v>
                </c:pt>
              </c:numCache>
            </c:numRef>
          </c:val>
        </c:ser>
        <c:marker val="1"/>
        <c:axId val="136173440"/>
        <c:axId val="136174592"/>
      </c:lineChart>
      <c:catAx>
        <c:axId val="136173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pPr>
            <a:endParaRPr lang="zh-TW"/>
          </a:p>
        </c:txPr>
        <c:crossAx val="136174592"/>
        <c:crosses val="autoZero"/>
        <c:auto val="1"/>
        <c:lblAlgn val="ctr"/>
        <c:lblOffset val="100"/>
      </c:catAx>
      <c:valAx>
        <c:axId val="136174592"/>
        <c:scaling>
          <c:orientation val="minMax"/>
        </c:scaling>
        <c:delete val="1"/>
        <c:axPos val="l"/>
        <c:numFmt formatCode="0.0%" sourceLinked="1"/>
        <c:tickLblPos val="none"/>
        <c:crossAx val="136173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635752277524718"/>
          <c:y val="4.2558098820923901E-2"/>
          <c:w val="0.66244945998063764"/>
          <c:h val="6.5498583154192033E-2"/>
        </c:manualLayout>
      </c:layout>
      <c:txPr>
        <a:bodyPr/>
        <a:lstStyle/>
        <a:p>
          <a:pPr>
            <a:defRPr sz="1600" b="1"/>
          </a:pPr>
          <a:endParaRPr lang="zh-TW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1.7455447999008399E-2"/>
          <c:y val="0.11667526424390458"/>
          <c:w val="0.96508910400198322"/>
          <c:h val="0.6885774387291026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Val val="1"/>
          </c:dLbls>
          <c:cat>
            <c:strRef>
              <c:f>工作表1!$A$2:$A$6</c:f>
              <c:strCache>
                <c:ptCount val="5"/>
                <c:pt idx="0">
                  <c:v>對兩岸都有利</c:v>
                </c:pt>
                <c:pt idx="1">
                  <c:v>大陸的政治考量，
但也對台灣有利</c:v>
                </c:pt>
                <c:pt idx="2">
                  <c:v>大陸的統戰策略，
對台灣不利</c:v>
                </c:pt>
                <c:pt idx="3">
                  <c:v>(不提示)無所謂</c:v>
                </c:pt>
                <c:pt idx="4">
                  <c:v>未回答</c:v>
                </c:pt>
              </c:strCache>
            </c:strRef>
          </c:cat>
          <c:val>
            <c:numRef>
              <c:f>工作表1!$B$2:$B$6</c:f>
              <c:numCache>
                <c:formatCode>0.0%</c:formatCode>
                <c:ptCount val="5"/>
                <c:pt idx="0">
                  <c:v>0.27700000000000002</c:v>
                </c:pt>
                <c:pt idx="1">
                  <c:v>0.33800000000000024</c:v>
                </c:pt>
                <c:pt idx="2">
                  <c:v>0.22</c:v>
                </c:pt>
                <c:pt idx="3">
                  <c:v>1.0999999999999998E-2</c:v>
                </c:pt>
                <c:pt idx="4">
                  <c:v>0.15400000000000008</c:v>
                </c:pt>
              </c:numCache>
            </c:numRef>
          </c:val>
        </c:ser>
        <c:gapWidth val="31"/>
        <c:axId val="143579776"/>
        <c:axId val="149816832"/>
      </c:barChart>
      <c:catAx>
        <c:axId val="1435797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 b="1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9816832"/>
        <c:crosses val="autoZero"/>
        <c:auto val="1"/>
        <c:lblAlgn val="ctr"/>
        <c:lblOffset val="100"/>
      </c:catAx>
      <c:valAx>
        <c:axId val="149816832"/>
        <c:scaling>
          <c:orientation val="minMax"/>
        </c:scaling>
        <c:delete val="1"/>
        <c:axPos val="l"/>
        <c:numFmt formatCode="0.0%" sourceLinked="1"/>
        <c:tickLblPos val="none"/>
        <c:crossAx val="143579776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4.7180868792356376E-2"/>
          <c:y val="2.6096426996326992E-2"/>
          <c:w val="0.70073820626537031"/>
          <c:h val="0.960270875252543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defRPr>
                  </a:pPr>
                  <a:endParaRPr lang="zh-TW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FF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defRPr>
                  </a:pPr>
                  <a:endParaRPr lang="zh-TW"/>
                </a:p>
              </c:txPr>
            </c:dLbl>
            <c:dLbl>
              <c:idx val="2"/>
              <c:delete val="1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00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pPr>
                <a:endParaRPr lang="zh-TW"/>
              </a:p>
            </c:txPr>
            <c:dLblPos val="ctr"/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知道</c:v>
                </c:pt>
                <c:pt idx="1">
                  <c:v>不知道</c:v>
                </c:pt>
                <c:pt idx="2">
                  <c:v>無意見/拒答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0.73200000000000032</c:v>
                </c:pt>
                <c:pt idx="1">
                  <c:v>0.26600000000000001</c:v>
                </c:pt>
                <c:pt idx="2">
                  <c:v>2.0000000000000013E-3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0.11035038008959455"/>
          <c:y val="0.21751402621930899"/>
          <c:w val="0.88068168979341277"/>
          <c:h val="0.65078556086360773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台灣屬於中國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zh-TW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zh-TW"/>
                </a:p>
              </c:txPr>
            </c:dLbl>
            <c:numFmt formatCode="0.0%" sourceLinked="0"/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zh-TW"/>
              </a:p>
            </c:txPr>
            <c:dLblPos val="inBase"/>
            <c:showVal val="1"/>
          </c:dLbls>
          <c:cat>
            <c:strRef>
              <c:f>Sheet1!$A$2:$A$3</c:f>
              <c:strCache>
                <c:ptCount val="2"/>
                <c:pt idx="0">
                  <c:v>比較認同</c:v>
                </c:pt>
                <c:pt idx="1">
                  <c:v>比較有利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4.2999999999999997E-2</c:v>
                </c:pt>
                <c:pt idx="1">
                  <c:v>3.5000000000000003E-2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台灣大陸同屬中國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  <a:latin typeface="Comic Sans MS" pitchFamily="66" charset="0"/>
                  </a:defRPr>
                </a:pPr>
                <a:endParaRPr lang="zh-TW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比較認同</c:v>
                </c:pt>
                <c:pt idx="1">
                  <c:v>比較有利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0.38400000000000001</c:v>
                </c:pt>
                <c:pt idx="1">
                  <c:v>0.44800000000000001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台灣大陸沒有關聯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Sheet1!$A$2:$A$3</c:f>
              <c:strCache>
                <c:ptCount val="2"/>
                <c:pt idx="0">
                  <c:v>比較認同</c:v>
                </c:pt>
                <c:pt idx="1">
                  <c:v>比較有利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0.42799999999999999</c:v>
                </c:pt>
                <c:pt idx="1">
                  <c:v>0.38300000000000001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都不認同/未回答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showVal val="1"/>
          </c:dLbls>
          <c:cat>
            <c:strRef>
              <c:f>Sheet1!$A$2:$A$3</c:f>
              <c:strCache>
                <c:ptCount val="2"/>
                <c:pt idx="0">
                  <c:v>比較認同</c:v>
                </c:pt>
                <c:pt idx="1">
                  <c:v>比較有利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0.14599999999999999</c:v>
                </c:pt>
                <c:pt idx="1">
                  <c:v>0.13500000000000001</c:v>
                </c:pt>
              </c:numCache>
            </c:numRef>
          </c:val>
        </c:ser>
        <c:gapWidth val="50"/>
        <c:overlap val="100"/>
        <c:serLines/>
        <c:axId val="143140352"/>
        <c:axId val="143141888"/>
      </c:barChart>
      <c:catAx>
        <c:axId val="143140352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143141888"/>
        <c:crosses val="autoZero"/>
        <c:auto val="1"/>
        <c:lblAlgn val="ctr"/>
        <c:lblOffset val="100"/>
      </c:catAx>
      <c:valAx>
        <c:axId val="143141888"/>
        <c:scaling>
          <c:orientation val="minMax"/>
        </c:scaling>
        <c:delete val="1"/>
        <c:axPos val="t"/>
        <c:numFmt formatCode="0%" sourceLinked="1"/>
        <c:tickLblPos val="none"/>
        <c:crossAx val="14314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441181676612185E-2"/>
          <c:y val="2.204616153760694E-2"/>
          <c:w val="0.89999992938637718"/>
          <c:h val="7.5838795689367841E-2"/>
        </c:manualLayout>
      </c:layout>
      <c:txPr>
        <a:bodyPr/>
        <a:lstStyle/>
        <a:p>
          <a:pPr>
            <a:defRPr sz="1600">
              <a:latin typeface="Adobe 繁黑體 Std B" pitchFamily="34" charset="-120"/>
              <a:ea typeface="Adobe 繁黑體 Std B" pitchFamily="34" charset="-120"/>
            </a:defRPr>
          </a:pPr>
          <a:endParaRPr lang="zh-TW"/>
        </a:p>
      </c:txPr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4D60C-4234-4C8F-B19E-E65D9435CEEF}" type="doc">
      <dgm:prSet loTypeId="urn:microsoft.com/office/officeart/2005/8/layout/vList5" loCatId="list" qsTypeId="urn:microsoft.com/office/officeart/2005/8/quickstyle/3d9" qsCatId="3D" csTypeId="urn:microsoft.com/office/officeart/2005/8/colors/colorful1#1" csCatId="colorful" phldr="1"/>
      <dgm:spPr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zh-TW" altLang="en-US"/>
        </a:p>
      </dgm:t>
    </dgm:pt>
    <dgm:pt modelId="{E80A1268-D72E-40D4-A80C-B102DE5A696B}">
      <dgm:prSet phldrT="[文字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調查方法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2408A6E-C04E-4A8D-A24D-6C8686CCBE95}" type="parTrans" cxnId="{0EE0A6BE-CE01-4CCE-A644-99F44618749C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AF49BD6-F3CC-49BE-8DA8-9E0738F35CD1}" type="sibTrans" cxnId="{0EE0A6BE-CE01-4CCE-A644-99F44618749C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26F9149-A813-4029-B0FD-2CE687BC9858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電腦輔助電話調查訪問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6AA31A5-1D42-4B99-AF8D-2CA0BE6A3103}" type="parTrans" cxnId="{8DD48221-34CE-48BB-8385-5D367B25EDCD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127875E-1DB8-450E-AF2A-107B1EE075B7}" type="sibTrans" cxnId="{8DD48221-34CE-48BB-8385-5D367B25EDCD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485E337-93BF-4E3A-8A35-C0D29ABD1287}">
      <dgm:prSet phldrT="[文字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調查地區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DDA4546-FADC-4D90-B53E-D9A343A7CD7A}" type="parTrans" cxnId="{EF2A0D4E-A7C4-4B0A-B6FE-90D230465B0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1F3A71E-1A10-44FB-B8A4-80FC29AB7CE9}" type="sibTrans" cxnId="{EF2A0D4E-A7C4-4B0A-B6FE-90D230465B0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58D5136-3DFC-4814-98F2-8F7C252DDDC3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全國</a:t>
          </a:r>
          <a:r>
            <a:rPr lang="en-US" altLang="zh-TW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22</a:t>
          </a:r>
          <a:r>
            <a:rPr lang="zh-TW" altLang="en-US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縣市</a:t>
          </a:r>
          <a:endParaRPr lang="zh-TW" altLang="en-US" b="1" dirty="0">
            <a:solidFill>
              <a:srgbClr val="C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81504E2-19EF-4072-8C4A-11EF444AF427}" type="parTrans" cxnId="{A03F5790-53B7-40CF-8A0F-E87F42E1021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A5D3B3F-10AE-451B-91E7-CC13CF41D0F8}" type="sibTrans" cxnId="{A03F5790-53B7-40CF-8A0F-E87F42E1021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F976FF7-7446-4E72-8588-A18F64C9DCB7}">
      <dgm:prSet phldrT="[文字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調查對象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C24A4A6-A59D-40AD-B8C6-A3084B0E15C3}" type="parTrans" cxnId="{819838AD-688F-44C2-ABF2-6DE54766D2BB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9A9BE50-205F-458E-B9C2-A1E3421A5016}" type="sibTrans" cxnId="{819838AD-688F-44C2-ABF2-6DE54766D2BB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1FDBE6E-B546-4104-A2F2-D60EDAFD1D18}">
      <dgm:prSet phldrT="[文字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經</a:t>
          </a:r>
          <a:r>
            <a:rPr lang="zh-TW" altLang="en-US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加權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處理，以符合全國母體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C4B8C5F-0962-4D67-91DC-F61AFDCEBC2B}" type="parTrans" cxnId="{551C797D-7FF7-4A31-801D-4A256454B251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87D7475-F5E9-4839-9523-041A287D26D1}" type="sibTrans" cxnId="{551C797D-7FF7-4A31-801D-4A256454B251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71F54F5-D240-4C6A-8096-AEB51257A46B}">
      <dgm:prSet phldrT="[文字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樣本處理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C8601B1-5AC6-4D28-9C71-82148B37C54E}" type="parTrans" cxnId="{6CCF85E0-B9D5-4311-94EE-3DBC6C35C7A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8AC1014-7559-4E34-B25D-940F07CB9B96}" type="sibTrans" cxnId="{6CCF85E0-B9D5-4311-94EE-3DBC6C35C7AA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B946F3E-9B10-412E-9903-47FBE6E77919}">
      <dgm:prSet phldrT="[文字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調查時間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502192C-CA77-4D3D-804C-88EB5A193F4B}" type="parTrans" cxnId="{896FC3C7-ABF0-462C-A4A1-4643759656C0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4CB009F-5DF7-43DD-95EF-EDDFA9A4E34F}" type="sibTrans" cxnId="{896FC3C7-ABF0-462C-A4A1-4643759656C0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E567ADF-D5BF-4193-8E2C-836CAB3B21C8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總樣本數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60B3B03-FB68-4556-8253-DE5A09176AE4}" type="parTrans" cxnId="{BEAB4CB6-96FF-4E52-9332-EE4E28A996B2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BBCCA8D-51D9-48D1-83F2-91515289E3E5}" type="sibTrans" cxnId="{BEAB4CB6-96FF-4E52-9332-EE4E28A996B2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887F4FA-C4D9-45F4-9B3D-979B7BD5A381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年滿</a:t>
          </a:r>
          <a:r>
            <a:rPr lang="en-US" altLang="zh-TW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20</a:t>
          </a:r>
          <a:r>
            <a:rPr lang="zh-TW" altLang="en-US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歲以上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的成年人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8028B4E-1C14-4811-9FE1-E2C106C6AE55}" type="parTrans" cxnId="{17BE3A36-5B86-469C-8484-B41AA305EA32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33DCB6D-A1CB-4894-B8DA-FFC4478A53F7}" type="sibTrans" cxnId="{17BE3A36-5B86-469C-8484-B41AA305EA32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D7BE6F9-8772-4A10-84EA-038A346FAB3F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104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7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月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12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、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13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日，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18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：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15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~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22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：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00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9FA4251-8ADB-4330-92A8-25D449FA09F0}" type="parTrans" cxnId="{81D8BCF9-6EEA-44A1-B386-308F60C6AE8B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9C842F-E064-4EEC-82B9-DC6A976962C5}" type="sibTrans" cxnId="{81D8BCF9-6EEA-44A1-B386-308F60C6AE8B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1571C52-58CE-4A80-9CC6-6EB5C087281C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共完成</a:t>
          </a:r>
          <a:r>
            <a:rPr lang="en-US" altLang="zh-TW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1,081</a:t>
          </a:r>
          <a:r>
            <a:rPr lang="zh-TW" altLang="en-US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份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有效樣本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1FA0D8F-6FCA-4C31-9517-4B877ABE46DC}" type="parTrans" cxnId="{988583C2-090D-4777-A9D6-A6F08411C140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EEEF9FD-054C-4A04-9CBB-AF53242E2494}" type="sibTrans" cxnId="{988583C2-090D-4777-A9D6-A6F08411C140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C3CC1E5-5C75-4EFD-B65C-3D012414F8C0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抽樣誤差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94849DA-D752-48AF-8E00-01499D2C5B5E}" type="parTrans" cxnId="{968BBC18-BFB9-4542-93D2-3AD7454E1D01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FD4E15E-0E92-41F9-90F5-B187FD7C75A6}" type="sibTrans" cxnId="{968BBC18-BFB9-4542-93D2-3AD7454E1D01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CF5BEBE-0BA3-48CE-B0E5-E9FA9F90D71F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在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95%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信心水準下，誤差介於 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±</a:t>
          </a:r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3.0%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69B6FC3-9D34-4F97-AA7A-BEA70F99A514}" type="parTrans" cxnId="{EEE2E660-BB38-4A1C-A7E1-DE5E3F826213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F03865E-9E92-47A1-AC1C-C514F99C2583}" type="sibTrans" cxnId="{EEE2E660-BB38-4A1C-A7E1-DE5E3F826213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3771AB7-8852-4F50-AB48-739703634205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拒訪率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5279C99-BF30-4EA9-8993-CD0890457734}" type="parTrans" cxnId="{1A14F81C-508A-414A-B83E-9C330077D3C7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D846904-B9DC-44DF-ABAC-CC31F0E4568C}" type="sibTrans" cxnId="{1A14F81C-508A-414A-B83E-9C330077D3C7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A386069-AF72-46D0-AAF8-583BBF7911A7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29.4%</a:t>
          </a:r>
          <a:endParaRPr lang="zh-TW" altLang="en-US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CEAC1316-0923-43B7-9EEE-D7933726849B}" type="parTrans" cxnId="{103BA72C-565B-4FB5-B18B-FB7246EE1F0E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968DFF3-853C-4F72-A9F2-6E72A4C2614A}" type="sibTrans" cxnId="{103BA72C-565B-4FB5-B18B-FB7246EE1F0E}">
      <dgm:prSet/>
      <dgm:spPr/>
      <dgm:t>
        <a:bodyPr/>
        <a:lstStyle/>
        <a:p>
          <a:endParaRPr lang="zh-TW" altLang="en-US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CD97764-B012-4348-8833-BAC3F53611F4}" type="pres">
      <dgm:prSet presAssocID="{8664D60C-4234-4C8F-B19E-E65D9435C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8F5BF8-2BE3-408D-B074-B7A9030805BD}" type="pres">
      <dgm:prSet presAssocID="{E80A1268-D72E-40D4-A80C-B102DE5A696B}" presName="linNode" presStyleCnt="0"/>
      <dgm:spPr/>
      <dgm:t>
        <a:bodyPr/>
        <a:lstStyle/>
        <a:p>
          <a:endParaRPr lang="zh-TW" altLang="en-US"/>
        </a:p>
      </dgm:t>
    </dgm:pt>
    <dgm:pt modelId="{5AEBA77F-F47C-44D2-B5B5-42A6023973FC}" type="pres">
      <dgm:prSet presAssocID="{E80A1268-D72E-40D4-A80C-B102DE5A696B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213C34-5EBC-4D65-AFFD-1A2DE3BB78AF}" type="pres">
      <dgm:prSet presAssocID="{E80A1268-D72E-40D4-A80C-B102DE5A696B}" presName="descendantText" presStyleLbl="alignAccFollowNode1" presStyleIdx="0" presStyleCnt="8" custLinFactNeighborX="-97" custLinFactNeighborY="25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CF859-F209-4A22-8EEB-274F36D7782D}" type="pres">
      <dgm:prSet presAssocID="{EAF49BD6-F3CC-49BE-8DA8-9E0738F35CD1}" presName="sp" presStyleCnt="0"/>
      <dgm:spPr/>
      <dgm:t>
        <a:bodyPr/>
        <a:lstStyle/>
        <a:p>
          <a:endParaRPr lang="zh-TW" altLang="en-US"/>
        </a:p>
      </dgm:t>
    </dgm:pt>
    <dgm:pt modelId="{4096B0C4-505C-4CAA-9C24-78A373D26F5A}" type="pres">
      <dgm:prSet presAssocID="{D485E337-93BF-4E3A-8A35-C0D29ABD1287}" presName="linNode" presStyleCnt="0"/>
      <dgm:spPr/>
      <dgm:t>
        <a:bodyPr/>
        <a:lstStyle/>
        <a:p>
          <a:endParaRPr lang="zh-TW" altLang="en-US"/>
        </a:p>
      </dgm:t>
    </dgm:pt>
    <dgm:pt modelId="{EE8C2586-3029-4C55-8787-70E4BAD85FF1}" type="pres">
      <dgm:prSet presAssocID="{D485E337-93BF-4E3A-8A35-C0D29ABD1287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E6EA10-22EA-4F6D-A1CB-30EAF32F15F0}" type="pres">
      <dgm:prSet presAssocID="{D485E337-93BF-4E3A-8A35-C0D29ABD1287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14A56-FE44-4F4C-AE10-D1DEF994996F}" type="pres">
      <dgm:prSet presAssocID="{41F3A71E-1A10-44FB-B8A4-80FC29AB7CE9}" presName="sp" presStyleCnt="0"/>
      <dgm:spPr/>
      <dgm:t>
        <a:bodyPr/>
        <a:lstStyle/>
        <a:p>
          <a:endParaRPr lang="zh-TW" altLang="en-US"/>
        </a:p>
      </dgm:t>
    </dgm:pt>
    <dgm:pt modelId="{BB394E6A-3423-4E1B-9A96-882820EBCC49}" type="pres">
      <dgm:prSet presAssocID="{0F976FF7-7446-4E72-8588-A18F64C9DCB7}" presName="linNode" presStyleCnt="0"/>
      <dgm:spPr/>
      <dgm:t>
        <a:bodyPr/>
        <a:lstStyle/>
        <a:p>
          <a:endParaRPr lang="zh-TW" altLang="en-US"/>
        </a:p>
      </dgm:t>
    </dgm:pt>
    <dgm:pt modelId="{E720BB67-2DCC-4330-8F47-A0F76F63207B}" type="pres">
      <dgm:prSet presAssocID="{0F976FF7-7446-4E72-8588-A18F64C9DCB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A661DE-5EF9-4764-BCAF-AC88AC183984}" type="pres">
      <dgm:prSet presAssocID="{0F976FF7-7446-4E72-8588-A18F64C9DCB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136AB-3280-46FC-B1FE-23DA37731FF0}" type="pres">
      <dgm:prSet presAssocID="{F9A9BE50-205F-458E-B9C2-A1E3421A5016}" presName="sp" presStyleCnt="0"/>
      <dgm:spPr/>
      <dgm:t>
        <a:bodyPr/>
        <a:lstStyle/>
        <a:p>
          <a:endParaRPr lang="zh-TW" altLang="en-US"/>
        </a:p>
      </dgm:t>
    </dgm:pt>
    <dgm:pt modelId="{25198C3B-CEC2-442B-8418-2544051691AB}" type="pres">
      <dgm:prSet presAssocID="{2B946F3E-9B10-412E-9903-47FBE6E77919}" presName="linNode" presStyleCnt="0"/>
      <dgm:spPr/>
      <dgm:t>
        <a:bodyPr/>
        <a:lstStyle/>
        <a:p>
          <a:endParaRPr lang="zh-TW" altLang="en-US"/>
        </a:p>
      </dgm:t>
    </dgm:pt>
    <dgm:pt modelId="{CBDE6DDA-F246-46E5-8FFD-390DC125BA63}" type="pres">
      <dgm:prSet presAssocID="{2B946F3E-9B10-412E-9903-47FBE6E77919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3C9A1-1D8D-4491-AE27-9719EBBE9F62}" type="pres">
      <dgm:prSet presAssocID="{2B946F3E-9B10-412E-9903-47FBE6E77919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0CD82A-1BC6-439B-998F-63FBBCB01176}" type="pres">
      <dgm:prSet presAssocID="{14CB009F-5DF7-43DD-95EF-EDDFA9A4E34F}" presName="sp" presStyleCnt="0"/>
      <dgm:spPr/>
      <dgm:t>
        <a:bodyPr/>
        <a:lstStyle/>
        <a:p>
          <a:endParaRPr lang="zh-TW" altLang="en-US"/>
        </a:p>
      </dgm:t>
    </dgm:pt>
    <dgm:pt modelId="{FDB8CE38-3E7C-4FCF-A58C-B5318E360D70}" type="pres">
      <dgm:prSet presAssocID="{AE567ADF-D5BF-4193-8E2C-836CAB3B21C8}" presName="linNode" presStyleCnt="0"/>
      <dgm:spPr/>
      <dgm:t>
        <a:bodyPr/>
        <a:lstStyle/>
        <a:p>
          <a:endParaRPr lang="zh-TW" altLang="en-US"/>
        </a:p>
      </dgm:t>
    </dgm:pt>
    <dgm:pt modelId="{C460AE92-F9AE-46FE-AC3C-36A2C5F0FB34}" type="pres">
      <dgm:prSet presAssocID="{AE567ADF-D5BF-4193-8E2C-836CAB3B21C8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56EC2A-9A45-4C65-87B9-1B0D21E18AFD}" type="pres">
      <dgm:prSet presAssocID="{AE567ADF-D5BF-4193-8E2C-836CAB3B21C8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FD2620-DA64-4A20-A607-46A3B8C09211}" type="pres">
      <dgm:prSet presAssocID="{2BBCCA8D-51D9-48D1-83F2-91515289E3E5}" presName="sp" presStyleCnt="0"/>
      <dgm:spPr/>
      <dgm:t>
        <a:bodyPr/>
        <a:lstStyle/>
        <a:p>
          <a:endParaRPr lang="zh-TW" altLang="en-US"/>
        </a:p>
      </dgm:t>
    </dgm:pt>
    <dgm:pt modelId="{FD4DF7F0-3F24-484C-AACE-F2186916CC67}" type="pres">
      <dgm:prSet presAssocID="{0C3CC1E5-5C75-4EFD-B65C-3D012414F8C0}" presName="linNode" presStyleCnt="0"/>
      <dgm:spPr/>
      <dgm:t>
        <a:bodyPr/>
        <a:lstStyle/>
        <a:p>
          <a:endParaRPr lang="zh-TW" altLang="en-US"/>
        </a:p>
      </dgm:t>
    </dgm:pt>
    <dgm:pt modelId="{8F7A7788-D78D-4129-9920-5DC92D7E8676}" type="pres">
      <dgm:prSet presAssocID="{0C3CC1E5-5C75-4EFD-B65C-3D012414F8C0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FB54C1-DB9A-4369-BFC6-86A5E01AE504}" type="pres">
      <dgm:prSet presAssocID="{0C3CC1E5-5C75-4EFD-B65C-3D012414F8C0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7EB11E-E6FD-4C63-95C7-8258689435BA}" type="pres">
      <dgm:prSet presAssocID="{FFD4E15E-0E92-41F9-90F5-B187FD7C75A6}" presName="sp" presStyleCnt="0"/>
      <dgm:spPr/>
      <dgm:t>
        <a:bodyPr/>
        <a:lstStyle/>
        <a:p>
          <a:endParaRPr lang="zh-TW" altLang="en-US"/>
        </a:p>
      </dgm:t>
    </dgm:pt>
    <dgm:pt modelId="{6A7AE548-10DD-4153-A851-261364868539}" type="pres">
      <dgm:prSet presAssocID="{13771AB7-8852-4F50-AB48-739703634205}" presName="linNode" presStyleCnt="0"/>
      <dgm:spPr/>
      <dgm:t>
        <a:bodyPr/>
        <a:lstStyle/>
        <a:p>
          <a:endParaRPr lang="zh-TW" altLang="en-US"/>
        </a:p>
      </dgm:t>
    </dgm:pt>
    <dgm:pt modelId="{FEFD1201-82F6-438A-917B-1876FA3468A6}" type="pres">
      <dgm:prSet presAssocID="{13771AB7-8852-4F50-AB48-739703634205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36DD57-CDAE-441B-B165-99044765A80E}" type="pres">
      <dgm:prSet presAssocID="{13771AB7-8852-4F50-AB48-739703634205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D1C0A1-3503-44D4-8C7B-70F152AEF8A9}" type="pres">
      <dgm:prSet presAssocID="{3D846904-B9DC-44DF-ABAC-CC31F0E4568C}" presName="sp" presStyleCnt="0"/>
      <dgm:spPr/>
      <dgm:t>
        <a:bodyPr/>
        <a:lstStyle/>
        <a:p>
          <a:endParaRPr lang="zh-TW" altLang="en-US"/>
        </a:p>
      </dgm:t>
    </dgm:pt>
    <dgm:pt modelId="{CD5AAFBD-8A1D-496D-B1A1-8699B9514C49}" type="pres">
      <dgm:prSet presAssocID="{C71F54F5-D240-4C6A-8096-AEB51257A46B}" presName="linNode" presStyleCnt="0"/>
      <dgm:spPr/>
      <dgm:t>
        <a:bodyPr/>
        <a:lstStyle/>
        <a:p>
          <a:endParaRPr lang="zh-TW" altLang="en-US"/>
        </a:p>
      </dgm:t>
    </dgm:pt>
    <dgm:pt modelId="{D61988BB-299B-4CE2-AD77-33632351D4A6}" type="pres">
      <dgm:prSet presAssocID="{C71F54F5-D240-4C6A-8096-AEB51257A46B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CE1BF9-E2E4-4A51-BEEE-8061A4391D90}" type="pres">
      <dgm:prSet presAssocID="{C71F54F5-D240-4C6A-8096-AEB51257A46B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E2E660-BB38-4A1C-A7E1-DE5E3F826213}" srcId="{0C3CC1E5-5C75-4EFD-B65C-3D012414F8C0}" destId="{ECF5BEBE-0BA3-48CE-B0E5-E9FA9F90D71F}" srcOrd="0" destOrd="0" parTransId="{669B6FC3-9D34-4F97-AA7A-BEA70F99A514}" sibTransId="{6F03865E-9E92-47A1-AC1C-C514F99C2583}"/>
    <dgm:cxn modelId="{34B4A9A9-DAC0-46A1-B01C-62116209CBCF}" type="presOf" srcId="{0C3CC1E5-5C75-4EFD-B65C-3D012414F8C0}" destId="{8F7A7788-D78D-4129-9920-5DC92D7E8676}" srcOrd="0" destOrd="0" presId="urn:microsoft.com/office/officeart/2005/8/layout/vList5"/>
    <dgm:cxn modelId="{968BBC18-BFB9-4542-93D2-3AD7454E1D01}" srcId="{8664D60C-4234-4C8F-B19E-E65D9435CEEF}" destId="{0C3CC1E5-5C75-4EFD-B65C-3D012414F8C0}" srcOrd="5" destOrd="0" parTransId="{094849DA-D752-48AF-8E00-01499D2C5B5E}" sibTransId="{FFD4E15E-0E92-41F9-90F5-B187FD7C75A6}"/>
    <dgm:cxn modelId="{B8BD575C-5833-4B45-AAC9-0F01C1C97CA4}" type="presOf" srcId="{AE567ADF-D5BF-4193-8E2C-836CAB3B21C8}" destId="{C460AE92-F9AE-46FE-AC3C-36A2C5F0FB34}" srcOrd="0" destOrd="0" presId="urn:microsoft.com/office/officeart/2005/8/layout/vList5"/>
    <dgm:cxn modelId="{9A306682-28A8-4BD4-9F4F-434394303337}" type="presOf" srcId="{D485E337-93BF-4E3A-8A35-C0D29ABD1287}" destId="{EE8C2586-3029-4C55-8787-70E4BAD85FF1}" srcOrd="0" destOrd="0" presId="urn:microsoft.com/office/officeart/2005/8/layout/vList5"/>
    <dgm:cxn modelId="{79292571-3771-4761-AFE5-B8D13011FB8A}" type="presOf" srcId="{01571C52-58CE-4A80-9CC6-6EB5C087281C}" destId="{E756EC2A-9A45-4C65-87B9-1B0D21E18AFD}" srcOrd="0" destOrd="0" presId="urn:microsoft.com/office/officeart/2005/8/layout/vList5"/>
    <dgm:cxn modelId="{A03F5790-53B7-40CF-8A0F-E87F42E1021A}" srcId="{D485E337-93BF-4E3A-8A35-C0D29ABD1287}" destId="{258D5136-3DFC-4814-98F2-8F7C252DDDC3}" srcOrd="0" destOrd="0" parTransId="{B81504E2-19EF-4072-8C4A-11EF444AF427}" sibTransId="{0A5D3B3F-10AE-451B-91E7-CC13CF41D0F8}"/>
    <dgm:cxn modelId="{2A6CDFCC-4EB0-48A2-A960-66A8A2657D7A}" type="presOf" srcId="{ECF5BEBE-0BA3-48CE-B0E5-E9FA9F90D71F}" destId="{1EFB54C1-DB9A-4369-BFC6-86A5E01AE504}" srcOrd="0" destOrd="0" presId="urn:microsoft.com/office/officeart/2005/8/layout/vList5"/>
    <dgm:cxn modelId="{F2BA06DC-B2AE-4F53-9B24-48ADCC44F4AB}" type="presOf" srcId="{0F976FF7-7446-4E72-8588-A18F64C9DCB7}" destId="{E720BB67-2DCC-4330-8F47-A0F76F63207B}" srcOrd="0" destOrd="0" presId="urn:microsoft.com/office/officeart/2005/8/layout/vList5"/>
    <dgm:cxn modelId="{BEAB4CB6-96FF-4E52-9332-EE4E28A996B2}" srcId="{8664D60C-4234-4C8F-B19E-E65D9435CEEF}" destId="{AE567ADF-D5BF-4193-8E2C-836CAB3B21C8}" srcOrd="4" destOrd="0" parTransId="{E60B3B03-FB68-4556-8253-DE5A09176AE4}" sibTransId="{2BBCCA8D-51D9-48D1-83F2-91515289E3E5}"/>
    <dgm:cxn modelId="{2DCC6C59-C1A8-4016-A2EC-30413FEED4A9}" type="presOf" srcId="{2B946F3E-9B10-412E-9903-47FBE6E77919}" destId="{CBDE6DDA-F246-46E5-8FFD-390DC125BA63}" srcOrd="0" destOrd="0" presId="urn:microsoft.com/office/officeart/2005/8/layout/vList5"/>
    <dgm:cxn modelId="{896FC3C7-ABF0-462C-A4A1-4643759656C0}" srcId="{8664D60C-4234-4C8F-B19E-E65D9435CEEF}" destId="{2B946F3E-9B10-412E-9903-47FBE6E77919}" srcOrd="3" destOrd="0" parTransId="{4502192C-CA77-4D3D-804C-88EB5A193F4B}" sibTransId="{14CB009F-5DF7-43DD-95EF-EDDFA9A4E34F}"/>
    <dgm:cxn modelId="{819838AD-688F-44C2-ABF2-6DE54766D2BB}" srcId="{8664D60C-4234-4C8F-B19E-E65D9435CEEF}" destId="{0F976FF7-7446-4E72-8588-A18F64C9DCB7}" srcOrd="2" destOrd="0" parTransId="{FC24A4A6-A59D-40AD-B8C6-A3084B0E15C3}" sibTransId="{F9A9BE50-205F-458E-B9C2-A1E3421A5016}"/>
    <dgm:cxn modelId="{3C741F28-9DEA-4764-A398-E2D1C12A3A2B}" type="presOf" srcId="{A26F9149-A813-4029-B0FD-2CE687BC9858}" destId="{74213C34-5EBC-4D65-AFFD-1A2DE3BB78AF}" srcOrd="0" destOrd="0" presId="urn:microsoft.com/office/officeart/2005/8/layout/vList5"/>
    <dgm:cxn modelId="{0EE0A6BE-CE01-4CCE-A644-99F44618749C}" srcId="{8664D60C-4234-4C8F-B19E-E65D9435CEEF}" destId="{E80A1268-D72E-40D4-A80C-B102DE5A696B}" srcOrd="0" destOrd="0" parTransId="{82408A6E-C04E-4A8D-A24D-6C8686CCBE95}" sibTransId="{EAF49BD6-F3CC-49BE-8DA8-9E0738F35CD1}"/>
    <dgm:cxn modelId="{8DD48221-34CE-48BB-8385-5D367B25EDCD}" srcId="{E80A1268-D72E-40D4-A80C-B102DE5A696B}" destId="{A26F9149-A813-4029-B0FD-2CE687BC9858}" srcOrd="0" destOrd="0" parTransId="{26AA31A5-1D42-4B99-AF8D-2CA0BE6A3103}" sibTransId="{E127875E-1DB8-450E-AF2A-107B1EE075B7}"/>
    <dgm:cxn modelId="{4812F81B-2C69-43E8-B120-DCCCFB7EA177}" type="presOf" srcId="{258D5136-3DFC-4814-98F2-8F7C252DDDC3}" destId="{DBE6EA10-22EA-4F6D-A1CB-30EAF32F15F0}" srcOrd="0" destOrd="0" presId="urn:microsoft.com/office/officeart/2005/8/layout/vList5"/>
    <dgm:cxn modelId="{103BA72C-565B-4FB5-B18B-FB7246EE1F0E}" srcId="{13771AB7-8852-4F50-AB48-739703634205}" destId="{FA386069-AF72-46D0-AAF8-583BBF7911A7}" srcOrd="0" destOrd="0" parTransId="{CEAC1316-0923-43B7-9EEE-D7933726849B}" sibTransId="{2968DFF3-853C-4F72-A9F2-6E72A4C2614A}"/>
    <dgm:cxn modelId="{1F49384D-7EAA-49DE-B911-981EF51F7046}" type="presOf" srcId="{13771AB7-8852-4F50-AB48-739703634205}" destId="{FEFD1201-82F6-438A-917B-1876FA3468A6}" srcOrd="0" destOrd="0" presId="urn:microsoft.com/office/officeart/2005/8/layout/vList5"/>
    <dgm:cxn modelId="{81D8BCF9-6EEA-44A1-B386-308F60C6AE8B}" srcId="{2B946F3E-9B10-412E-9903-47FBE6E77919}" destId="{0D7BE6F9-8772-4A10-84EA-038A346FAB3F}" srcOrd="0" destOrd="0" parTransId="{E9FA4251-8ADB-4330-92A8-25D449FA09F0}" sibTransId="{DB9C842F-E064-4EEC-82B9-DC6A976962C5}"/>
    <dgm:cxn modelId="{D764B3D1-F2BC-4AC8-890B-2F10BDB92EC4}" type="presOf" srcId="{FA386069-AF72-46D0-AAF8-583BBF7911A7}" destId="{1536DD57-CDAE-441B-B165-99044765A80E}" srcOrd="0" destOrd="0" presId="urn:microsoft.com/office/officeart/2005/8/layout/vList5"/>
    <dgm:cxn modelId="{551C797D-7FF7-4A31-801D-4A256454B251}" srcId="{C71F54F5-D240-4C6A-8096-AEB51257A46B}" destId="{31FDBE6E-B546-4104-A2F2-D60EDAFD1D18}" srcOrd="0" destOrd="0" parTransId="{CC4B8C5F-0962-4D67-91DC-F61AFDCEBC2B}" sibTransId="{787D7475-F5E9-4839-9523-041A287D26D1}"/>
    <dgm:cxn modelId="{06EED407-9B92-4113-A614-9C640FDF02F8}" type="presOf" srcId="{C887F4FA-C4D9-45F4-9B3D-979B7BD5A381}" destId="{B9A661DE-5EF9-4764-BCAF-AC88AC183984}" srcOrd="0" destOrd="0" presId="urn:microsoft.com/office/officeart/2005/8/layout/vList5"/>
    <dgm:cxn modelId="{6CCF85E0-B9D5-4311-94EE-3DBC6C35C7AA}" srcId="{8664D60C-4234-4C8F-B19E-E65D9435CEEF}" destId="{C71F54F5-D240-4C6A-8096-AEB51257A46B}" srcOrd="7" destOrd="0" parTransId="{AC8601B1-5AC6-4D28-9C71-82148B37C54E}" sibTransId="{38AC1014-7559-4E34-B25D-940F07CB9B96}"/>
    <dgm:cxn modelId="{1596F14A-6476-4129-BD82-0416763ED75D}" type="presOf" srcId="{C71F54F5-D240-4C6A-8096-AEB51257A46B}" destId="{D61988BB-299B-4CE2-AD77-33632351D4A6}" srcOrd="0" destOrd="0" presId="urn:microsoft.com/office/officeart/2005/8/layout/vList5"/>
    <dgm:cxn modelId="{6765BD49-67EC-4C10-AE72-8EAD4286A3F4}" type="presOf" srcId="{0D7BE6F9-8772-4A10-84EA-038A346FAB3F}" destId="{63E3C9A1-1D8D-4491-AE27-9719EBBE9F62}" srcOrd="0" destOrd="0" presId="urn:microsoft.com/office/officeart/2005/8/layout/vList5"/>
    <dgm:cxn modelId="{EF2A0D4E-A7C4-4B0A-B6FE-90D230465B0A}" srcId="{8664D60C-4234-4C8F-B19E-E65D9435CEEF}" destId="{D485E337-93BF-4E3A-8A35-C0D29ABD1287}" srcOrd="1" destOrd="0" parTransId="{EDDA4546-FADC-4D90-B53E-D9A343A7CD7A}" sibTransId="{41F3A71E-1A10-44FB-B8A4-80FC29AB7CE9}"/>
    <dgm:cxn modelId="{68089DDE-724B-4E85-A69B-7B5E4A02376C}" type="presOf" srcId="{31FDBE6E-B546-4104-A2F2-D60EDAFD1D18}" destId="{47CE1BF9-E2E4-4A51-BEEE-8061A4391D90}" srcOrd="0" destOrd="0" presId="urn:microsoft.com/office/officeart/2005/8/layout/vList5"/>
    <dgm:cxn modelId="{17BE3A36-5B86-469C-8484-B41AA305EA32}" srcId="{0F976FF7-7446-4E72-8588-A18F64C9DCB7}" destId="{C887F4FA-C4D9-45F4-9B3D-979B7BD5A381}" srcOrd="0" destOrd="0" parTransId="{78028B4E-1C14-4811-9FE1-E2C106C6AE55}" sibTransId="{833DCB6D-A1CB-4894-B8DA-FFC4478A53F7}"/>
    <dgm:cxn modelId="{988583C2-090D-4777-A9D6-A6F08411C140}" srcId="{AE567ADF-D5BF-4193-8E2C-836CAB3B21C8}" destId="{01571C52-58CE-4A80-9CC6-6EB5C087281C}" srcOrd="0" destOrd="0" parTransId="{51FA0D8F-6FCA-4C31-9517-4B877ABE46DC}" sibTransId="{BEEEF9FD-054C-4A04-9CBB-AF53242E2494}"/>
    <dgm:cxn modelId="{1A14F81C-508A-414A-B83E-9C330077D3C7}" srcId="{8664D60C-4234-4C8F-B19E-E65D9435CEEF}" destId="{13771AB7-8852-4F50-AB48-739703634205}" srcOrd="6" destOrd="0" parTransId="{25279C99-BF30-4EA9-8993-CD0890457734}" sibTransId="{3D846904-B9DC-44DF-ABAC-CC31F0E4568C}"/>
    <dgm:cxn modelId="{1E799888-EDEB-408C-A625-22B375A55B0E}" type="presOf" srcId="{E80A1268-D72E-40D4-A80C-B102DE5A696B}" destId="{5AEBA77F-F47C-44D2-B5B5-42A6023973FC}" srcOrd="0" destOrd="0" presId="urn:microsoft.com/office/officeart/2005/8/layout/vList5"/>
    <dgm:cxn modelId="{C2DFA61D-7BA1-4709-9098-C4135E1CD412}" type="presOf" srcId="{8664D60C-4234-4C8F-B19E-E65D9435CEEF}" destId="{ACD97764-B012-4348-8833-BAC3F53611F4}" srcOrd="0" destOrd="0" presId="urn:microsoft.com/office/officeart/2005/8/layout/vList5"/>
    <dgm:cxn modelId="{3AC13887-7A08-43F3-A6B2-C947B5ED5E05}" type="presParOf" srcId="{ACD97764-B012-4348-8833-BAC3F53611F4}" destId="{0D8F5BF8-2BE3-408D-B074-B7A9030805BD}" srcOrd="0" destOrd="0" presId="urn:microsoft.com/office/officeart/2005/8/layout/vList5"/>
    <dgm:cxn modelId="{56124070-9DB1-474F-9B1A-71FCE1669104}" type="presParOf" srcId="{0D8F5BF8-2BE3-408D-B074-B7A9030805BD}" destId="{5AEBA77F-F47C-44D2-B5B5-42A6023973FC}" srcOrd="0" destOrd="0" presId="urn:microsoft.com/office/officeart/2005/8/layout/vList5"/>
    <dgm:cxn modelId="{4945D7E2-F118-4A79-91E2-D0A8FDFF8F13}" type="presParOf" srcId="{0D8F5BF8-2BE3-408D-B074-B7A9030805BD}" destId="{74213C34-5EBC-4D65-AFFD-1A2DE3BB78AF}" srcOrd="1" destOrd="0" presId="urn:microsoft.com/office/officeart/2005/8/layout/vList5"/>
    <dgm:cxn modelId="{10E04AF1-CEB8-4C18-8595-7908E872CC35}" type="presParOf" srcId="{ACD97764-B012-4348-8833-BAC3F53611F4}" destId="{E91CF859-F209-4A22-8EEB-274F36D7782D}" srcOrd="1" destOrd="0" presId="urn:microsoft.com/office/officeart/2005/8/layout/vList5"/>
    <dgm:cxn modelId="{0EC5C1ED-B9F3-45AA-8587-F5C597FE0B79}" type="presParOf" srcId="{ACD97764-B012-4348-8833-BAC3F53611F4}" destId="{4096B0C4-505C-4CAA-9C24-78A373D26F5A}" srcOrd="2" destOrd="0" presId="urn:microsoft.com/office/officeart/2005/8/layout/vList5"/>
    <dgm:cxn modelId="{B6AC0153-EA82-49A5-ACF3-7C8A83E77D82}" type="presParOf" srcId="{4096B0C4-505C-4CAA-9C24-78A373D26F5A}" destId="{EE8C2586-3029-4C55-8787-70E4BAD85FF1}" srcOrd="0" destOrd="0" presId="urn:microsoft.com/office/officeart/2005/8/layout/vList5"/>
    <dgm:cxn modelId="{543355C7-109F-401B-9E36-11C1F32094B5}" type="presParOf" srcId="{4096B0C4-505C-4CAA-9C24-78A373D26F5A}" destId="{DBE6EA10-22EA-4F6D-A1CB-30EAF32F15F0}" srcOrd="1" destOrd="0" presId="urn:microsoft.com/office/officeart/2005/8/layout/vList5"/>
    <dgm:cxn modelId="{DFCA8561-6F5A-4E70-AA9A-D5E531E60944}" type="presParOf" srcId="{ACD97764-B012-4348-8833-BAC3F53611F4}" destId="{54D14A56-FE44-4F4C-AE10-D1DEF994996F}" srcOrd="3" destOrd="0" presId="urn:microsoft.com/office/officeart/2005/8/layout/vList5"/>
    <dgm:cxn modelId="{C31E5355-7F8C-47CB-BBF6-ADF97F336307}" type="presParOf" srcId="{ACD97764-B012-4348-8833-BAC3F53611F4}" destId="{BB394E6A-3423-4E1B-9A96-882820EBCC49}" srcOrd="4" destOrd="0" presId="urn:microsoft.com/office/officeart/2005/8/layout/vList5"/>
    <dgm:cxn modelId="{441AA28B-F1D3-4890-BD78-59A96201C0A4}" type="presParOf" srcId="{BB394E6A-3423-4E1B-9A96-882820EBCC49}" destId="{E720BB67-2DCC-4330-8F47-A0F76F63207B}" srcOrd="0" destOrd="0" presId="urn:microsoft.com/office/officeart/2005/8/layout/vList5"/>
    <dgm:cxn modelId="{315754AA-ADE7-4C9C-BC14-EFD17CB378C8}" type="presParOf" srcId="{BB394E6A-3423-4E1B-9A96-882820EBCC49}" destId="{B9A661DE-5EF9-4764-BCAF-AC88AC183984}" srcOrd="1" destOrd="0" presId="urn:microsoft.com/office/officeart/2005/8/layout/vList5"/>
    <dgm:cxn modelId="{A6E0C698-85AE-42E7-8CB9-53339C1C0480}" type="presParOf" srcId="{ACD97764-B012-4348-8833-BAC3F53611F4}" destId="{526136AB-3280-46FC-B1FE-23DA37731FF0}" srcOrd="5" destOrd="0" presId="urn:microsoft.com/office/officeart/2005/8/layout/vList5"/>
    <dgm:cxn modelId="{2569D87B-6074-49F7-9C62-7D49C4EE3369}" type="presParOf" srcId="{ACD97764-B012-4348-8833-BAC3F53611F4}" destId="{25198C3B-CEC2-442B-8418-2544051691AB}" srcOrd="6" destOrd="0" presId="urn:microsoft.com/office/officeart/2005/8/layout/vList5"/>
    <dgm:cxn modelId="{1D4599AB-8896-4312-B335-527A3ACD9B6D}" type="presParOf" srcId="{25198C3B-CEC2-442B-8418-2544051691AB}" destId="{CBDE6DDA-F246-46E5-8FFD-390DC125BA63}" srcOrd="0" destOrd="0" presId="urn:microsoft.com/office/officeart/2005/8/layout/vList5"/>
    <dgm:cxn modelId="{007B973C-463E-4525-AE23-A0A74A6F0785}" type="presParOf" srcId="{25198C3B-CEC2-442B-8418-2544051691AB}" destId="{63E3C9A1-1D8D-4491-AE27-9719EBBE9F62}" srcOrd="1" destOrd="0" presId="urn:microsoft.com/office/officeart/2005/8/layout/vList5"/>
    <dgm:cxn modelId="{38E2B8B8-8781-4715-9973-2D879F5ABECB}" type="presParOf" srcId="{ACD97764-B012-4348-8833-BAC3F53611F4}" destId="{970CD82A-1BC6-439B-998F-63FBBCB01176}" srcOrd="7" destOrd="0" presId="urn:microsoft.com/office/officeart/2005/8/layout/vList5"/>
    <dgm:cxn modelId="{3C1CE83B-008C-437D-BA87-3E2FAA36506E}" type="presParOf" srcId="{ACD97764-B012-4348-8833-BAC3F53611F4}" destId="{FDB8CE38-3E7C-4FCF-A58C-B5318E360D70}" srcOrd="8" destOrd="0" presId="urn:microsoft.com/office/officeart/2005/8/layout/vList5"/>
    <dgm:cxn modelId="{688B904F-EBD1-4517-B110-BC40FA228D1C}" type="presParOf" srcId="{FDB8CE38-3E7C-4FCF-A58C-B5318E360D70}" destId="{C460AE92-F9AE-46FE-AC3C-36A2C5F0FB34}" srcOrd="0" destOrd="0" presId="urn:microsoft.com/office/officeart/2005/8/layout/vList5"/>
    <dgm:cxn modelId="{071BD8EE-E3B4-4547-9C8B-96BEA01D2616}" type="presParOf" srcId="{FDB8CE38-3E7C-4FCF-A58C-B5318E360D70}" destId="{E756EC2A-9A45-4C65-87B9-1B0D21E18AFD}" srcOrd="1" destOrd="0" presId="urn:microsoft.com/office/officeart/2005/8/layout/vList5"/>
    <dgm:cxn modelId="{B83340A9-4841-4D57-982D-58B5A094D691}" type="presParOf" srcId="{ACD97764-B012-4348-8833-BAC3F53611F4}" destId="{D9FD2620-DA64-4A20-A607-46A3B8C09211}" srcOrd="9" destOrd="0" presId="urn:microsoft.com/office/officeart/2005/8/layout/vList5"/>
    <dgm:cxn modelId="{FD65CE4C-89C7-4F07-B1B1-6DF7683B71F4}" type="presParOf" srcId="{ACD97764-B012-4348-8833-BAC3F53611F4}" destId="{FD4DF7F0-3F24-484C-AACE-F2186916CC67}" srcOrd="10" destOrd="0" presId="urn:microsoft.com/office/officeart/2005/8/layout/vList5"/>
    <dgm:cxn modelId="{A139F500-CF67-4362-A78B-552F0207F6AD}" type="presParOf" srcId="{FD4DF7F0-3F24-484C-AACE-F2186916CC67}" destId="{8F7A7788-D78D-4129-9920-5DC92D7E8676}" srcOrd="0" destOrd="0" presId="urn:microsoft.com/office/officeart/2005/8/layout/vList5"/>
    <dgm:cxn modelId="{105EFC88-EDB8-4142-96EA-093739FA13CB}" type="presParOf" srcId="{FD4DF7F0-3F24-484C-AACE-F2186916CC67}" destId="{1EFB54C1-DB9A-4369-BFC6-86A5E01AE504}" srcOrd="1" destOrd="0" presId="urn:microsoft.com/office/officeart/2005/8/layout/vList5"/>
    <dgm:cxn modelId="{2D56D2CC-48C8-4222-9927-0C4178D8B328}" type="presParOf" srcId="{ACD97764-B012-4348-8833-BAC3F53611F4}" destId="{2C7EB11E-E6FD-4C63-95C7-8258689435BA}" srcOrd="11" destOrd="0" presId="urn:microsoft.com/office/officeart/2005/8/layout/vList5"/>
    <dgm:cxn modelId="{37579B32-7356-4922-8448-3C0B69688C15}" type="presParOf" srcId="{ACD97764-B012-4348-8833-BAC3F53611F4}" destId="{6A7AE548-10DD-4153-A851-261364868539}" srcOrd="12" destOrd="0" presId="urn:microsoft.com/office/officeart/2005/8/layout/vList5"/>
    <dgm:cxn modelId="{3064F27F-526B-4E6B-A019-3597201F5CD3}" type="presParOf" srcId="{6A7AE548-10DD-4153-A851-261364868539}" destId="{FEFD1201-82F6-438A-917B-1876FA3468A6}" srcOrd="0" destOrd="0" presId="urn:microsoft.com/office/officeart/2005/8/layout/vList5"/>
    <dgm:cxn modelId="{0B74CDEA-FB9B-4D51-937F-B1A5329107D4}" type="presParOf" srcId="{6A7AE548-10DD-4153-A851-261364868539}" destId="{1536DD57-CDAE-441B-B165-99044765A80E}" srcOrd="1" destOrd="0" presId="urn:microsoft.com/office/officeart/2005/8/layout/vList5"/>
    <dgm:cxn modelId="{20466305-2835-4EC2-AD22-390F8E102947}" type="presParOf" srcId="{ACD97764-B012-4348-8833-BAC3F53611F4}" destId="{F7D1C0A1-3503-44D4-8C7B-70F152AEF8A9}" srcOrd="13" destOrd="0" presId="urn:microsoft.com/office/officeart/2005/8/layout/vList5"/>
    <dgm:cxn modelId="{A4461F11-982B-4730-93D7-88083D7998F4}" type="presParOf" srcId="{ACD97764-B012-4348-8833-BAC3F53611F4}" destId="{CD5AAFBD-8A1D-496D-B1A1-8699B9514C49}" srcOrd="14" destOrd="0" presId="urn:microsoft.com/office/officeart/2005/8/layout/vList5"/>
    <dgm:cxn modelId="{4FA4E28A-8E25-47DC-8759-23F5A6C638E8}" type="presParOf" srcId="{CD5AAFBD-8A1D-496D-B1A1-8699B9514C49}" destId="{D61988BB-299B-4CE2-AD77-33632351D4A6}" srcOrd="0" destOrd="0" presId="urn:microsoft.com/office/officeart/2005/8/layout/vList5"/>
    <dgm:cxn modelId="{8482F642-F65F-43CA-958C-AB94B8D77C3A}" type="presParOf" srcId="{CD5AAFBD-8A1D-496D-B1A1-8699B9514C49}" destId="{47CE1BF9-E2E4-4A51-BEEE-8061A4391D9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13C34-5EBC-4D65-AFFD-1A2DE3BB78AF}">
      <dsp:nvSpPr>
        <dsp:cNvPr id="0" name=""/>
        <dsp:cNvSpPr/>
      </dsp:nvSpPr>
      <dsp:spPr>
        <a:xfrm rot="5400000">
          <a:off x="5341198" y="-2316846"/>
          <a:ext cx="475991" cy="5253703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電腦輔助電話調查訪問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1198" y="-2316846"/>
        <a:ext cx="475991" cy="5253703"/>
      </dsp:txXfrm>
    </dsp:sp>
    <dsp:sp modelId="{5AEBA77F-F47C-44D2-B5B5-42A6023973FC}">
      <dsp:nvSpPr>
        <dsp:cNvPr id="0" name=""/>
        <dsp:cNvSpPr/>
      </dsp:nvSpPr>
      <dsp:spPr>
        <a:xfrm>
          <a:off x="0" y="197"/>
          <a:ext cx="2955208" cy="5949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調查方法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197"/>
        <a:ext cx="2955208" cy="594988"/>
      </dsp:txXfrm>
    </dsp:sp>
    <dsp:sp modelId="{DBE6EA10-22EA-4F6D-A1CB-30EAF32F15F0}">
      <dsp:nvSpPr>
        <dsp:cNvPr id="0" name=""/>
        <dsp:cNvSpPr/>
      </dsp:nvSpPr>
      <dsp:spPr>
        <a:xfrm rot="5400000">
          <a:off x="5344064" y="-1704421"/>
          <a:ext cx="475991" cy="5253703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全國</a:t>
          </a:r>
          <a:r>
            <a:rPr lang="en-US" altLang="zh-TW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22</a:t>
          </a:r>
          <a:r>
            <a:rPr lang="zh-TW" altLang="en-US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縣市</a:t>
          </a:r>
          <a:endParaRPr lang="zh-TW" altLang="en-US" sz="2200" b="1" kern="1200" dirty="0">
            <a:solidFill>
              <a:srgbClr val="C00000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-1704421"/>
        <a:ext cx="475991" cy="5253703"/>
      </dsp:txXfrm>
    </dsp:sp>
    <dsp:sp modelId="{EE8C2586-3029-4C55-8787-70E4BAD85FF1}">
      <dsp:nvSpPr>
        <dsp:cNvPr id="0" name=""/>
        <dsp:cNvSpPr/>
      </dsp:nvSpPr>
      <dsp:spPr>
        <a:xfrm>
          <a:off x="0" y="624935"/>
          <a:ext cx="2955208" cy="5949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調查地區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624935"/>
        <a:ext cx="2955208" cy="594988"/>
      </dsp:txXfrm>
    </dsp:sp>
    <dsp:sp modelId="{B9A661DE-5EF9-4764-BCAF-AC88AC183984}">
      <dsp:nvSpPr>
        <dsp:cNvPr id="0" name=""/>
        <dsp:cNvSpPr/>
      </dsp:nvSpPr>
      <dsp:spPr>
        <a:xfrm rot="5400000">
          <a:off x="5344064" y="-1079683"/>
          <a:ext cx="475991" cy="5253703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年滿</a:t>
          </a:r>
          <a:r>
            <a:rPr lang="en-US" altLang="zh-TW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20</a:t>
          </a:r>
          <a:r>
            <a:rPr lang="zh-TW" altLang="en-US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歲以上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的成年人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-1079683"/>
        <a:ext cx="475991" cy="5253703"/>
      </dsp:txXfrm>
    </dsp:sp>
    <dsp:sp modelId="{E720BB67-2DCC-4330-8F47-A0F76F63207B}">
      <dsp:nvSpPr>
        <dsp:cNvPr id="0" name=""/>
        <dsp:cNvSpPr/>
      </dsp:nvSpPr>
      <dsp:spPr>
        <a:xfrm>
          <a:off x="0" y="1249673"/>
          <a:ext cx="2955208" cy="5949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調查對象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1249673"/>
        <a:ext cx="2955208" cy="594988"/>
      </dsp:txXfrm>
    </dsp:sp>
    <dsp:sp modelId="{63E3C9A1-1D8D-4491-AE27-9719EBBE9F62}">
      <dsp:nvSpPr>
        <dsp:cNvPr id="0" name=""/>
        <dsp:cNvSpPr/>
      </dsp:nvSpPr>
      <dsp:spPr>
        <a:xfrm rot="5400000">
          <a:off x="5344064" y="-454945"/>
          <a:ext cx="475991" cy="5253703"/>
        </a:xfrm>
        <a:prstGeom prst="round2Same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104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7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月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12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、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13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日，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18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：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15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~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22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：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00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-454945"/>
        <a:ext cx="475991" cy="5253703"/>
      </dsp:txXfrm>
    </dsp:sp>
    <dsp:sp modelId="{CBDE6DDA-F246-46E5-8FFD-390DC125BA63}">
      <dsp:nvSpPr>
        <dsp:cNvPr id="0" name=""/>
        <dsp:cNvSpPr/>
      </dsp:nvSpPr>
      <dsp:spPr>
        <a:xfrm>
          <a:off x="0" y="1874412"/>
          <a:ext cx="2955208" cy="5949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調查時間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1874412"/>
        <a:ext cx="2955208" cy="594988"/>
      </dsp:txXfrm>
    </dsp:sp>
    <dsp:sp modelId="{E756EC2A-9A45-4C65-87B9-1B0D21E18AFD}">
      <dsp:nvSpPr>
        <dsp:cNvPr id="0" name=""/>
        <dsp:cNvSpPr/>
      </dsp:nvSpPr>
      <dsp:spPr>
        <a:xfrm rot="5400000">
          <a:off x="5344064" y="169793"/>
          <a:ext cx="475991" cy="5253703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共完成</a:t>
          </a:r>
          <a:r>
            <a:rPr lang="en-US" altLang="zh-TW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1,081</a:t>
          </a:r>
          <a:r>
            <a:rPr lang="zh-TW" altLang="en-US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份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有效樣本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169793"/>
        <a:ext cx="475991" cy="5253703"/>
      </dsp:txXfrm>
    </dsp:sp>
    <dsp:sp modelId="{C460AE92-F9AE-46FE-AC3C-36A2C5F0FB34}">
      <dsp:nvSpPr>
        <dsp:cNvPr id="0" name=""/>
        <dsp:cNvSpPr/>
      </dsp:nvSpPr>
      <dsp:spPr>
        <a:xfrm>
          <a:off x="0" y="2499150"/>
          <a:ext cx="2955208" cy="594988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總樣本數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2499150"/>
        <a:ext cx="2955208" cy="594988"/>
      </dsp:txXfrm>
    </dsp:sp>
    <dsp:sp modelId="{1EFB54C1-DB9A-4369-BFC6-86A5E01AE504}">
      <dsp:nvSpPr>
        <dsp:cNvPr id="0" name=""/>
        <dsp:cNvSpPr/>
      </dsp:nvSpPr>
      <dsp:spPr>
        <a:xfrm rot="5400000">
          <a:off x="5344064" y="794531"/>
          <a:ext cx="475991" cy="5253703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在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95%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信心水準下，誤差介於 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±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 </a:t>
          </a: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3.0%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794531"/>
        <a:ext cx="475991" cy="5253703"/>
      </dsp:txXfrm>
    </dsp:sp>
    <dsp:sp modelId="{8F7A7788-D78D-4129-9920-5DC92D7E8676}">
      <dsp:nvSpPr>
        <dsp:cNvPr id="0" name=""/>
        <dsp:cNvSpPr/>
      </dsp:nvSpPr>
      <dsp:spPr>
        <a:xfrm>
          <a:off x="0" y="3123889"/>
          <a:ext cx="2955208" cy="594988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抽樣誤差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3123889"/>
        <a:ext cx="2955208" cy="594988"/>
      </dsp:txXfrm>
    </dsp:sp>
    <dsp:sp modelId="{1536DD57-CDAE-441B-B165-99044765A80E}">
      <dsp:nvSpPr>
        <dsp:cNvPr id="0" name=""/>
        <dsp:cNvSpPr/>
      </dsp:nvSpPr>
      <dsp:spPr>
        <a:xfrm rot="5400000">
          <a:off x="5344064" y="1419270"/>
          <a:ext cx="475991" cy="5253703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29.4%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1419270"/>
        <a:ext cx="475991" cy="5253703"/>
      </dsp:txXfrm>
    </dsp:sp>
    <dsp:sp modelId="{FEFD1201-82F6-438A-917B-1876FA3468A6}">
      <dsp:nvSpPr>
        <dsp:cNvPr id="0" name=""/>
        <dsp:cNvSpPr/>
      </dsp:nvSpPr>
      <dsp:spPr>
        <a:xfrm>
          <a:off x="0" y="3748627"/>
          <a:ext cx="2955208" cy="594988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拒訪率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3748627"/>
        <a:ext cx="2955208" cy="594988"/>
      </dsp:txXfrm>
    </dsp:sp>
    <dsp:sp modelId="{47CE1BF9-E2E4-4A51-BEEE-8061A4391D90}">
      <dsp:nvSpPr>
        <dsp:cNvPr id="0" name=""/>
        <dsp:cNvSpPr/>
      </dsp:nvSpPr>
      <dsp:spPr>
        <a:xfrm rot="5400000">
          <a:off x="5344064" y="2044008"/>
          <a:ext cx="475991" cy="5253703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經</a:t>
          </a:r>
          <a:r>
            <a:rPr lang="zh-TW" altLang="en-US" sz="2200" b="1" kern="12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加權</a:t>
          </a:r>
          <a:r>
            <a:rPr lang="zh-TW" altLang="en-US" sz="22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處理，以符合全國母體</a:t>
          </a:r>
          <a:endParaRPr lang="zh-TW" altLang="en-US" sz="22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5400000">
        <a:off x="5344064" y="2044008"/>
        <a:ext cx="475991" cy="5253703"/>
      </dsp:txXfrm>
    </dsp:sp>
    <dsp:sp modelId="{D61988BB-299B-4CE2-AD77-33632351D4A6}">
      <dsp:nvSpPr>
        <dsp:cNvPr id="0" name=""/>
        <dsp:cNvSpPr/>
      </dsp:nvSpPr>
      <dsp:spPr>
        <a:xfrm>
          <a:off x="0" y="4373365"/>
          <a:ext cx="2955208" cy="59498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樣本處理</a:t>
          </a:r>
          <a:endParaRPr lang="zh-TW" altLang="en-US" sz="28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4373365"/>
        <a:ext cx="2955208" cy="59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D868-98E0-427E-82C7-BB39AC8CEB75}" type="datetimeFigureOut">
              <a:rPr lang="zh-TW" altLang="en-US" smtClean="0"/>
              <a:pPr/>
              <a:t>2015/7/22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A5F5-7E2E-4754-83B6-B82E87B0DE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811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E914-D783-489B-A55F-C4D94321F15B}" type="datetimeFigureOut">
              <a:rPr lang="zh-TW" altLang="en-US" smtClean="0"/>
              <a:pPr/>
              <a:t>2015/7/22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CD8BD-E6DA-4D98-BE0B-A8E9908E8D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282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212976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127" name="圖片 126" descr="艾普羅.jpg"/>
          <p:cNvPicPr>
            <a:picLocks noChangeAspect="1"/>
          </p:cNvPicPr>
          <p:nvPr userDrawn="1"/>
        </p:nvPicPr>
        <p:blipFill>
          <a:blip r:embed="rId10" cstate="print"/>
          <a:srcRect r="58662"/>
          <a:stretch>
            <a:fillRect/>
          </a:stretch>
        </p:blipFill>
        <p:spPr>
          <a:xfrm>
            <a:off x="0" y="6165304"/>
            <a:ext cx="3635896" cy="465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FDF10F-86B2-4B37-B26B-BB92CFD920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5F9021-5B09-41B4-9306-53B64DEDA9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883F9-92BA-4FA6-AC5A-4D6D1474087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3"/>
          </a:xfrm>
        </p:spPr>
        <p:txBody>
          <a:bodyPr/>
          <a:lstStyle>
            <a:lvl1pPr>
              <a:defRPr i="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67544" y="1052736"/>
            <a:ext cx="8217373" cy="293687"/>
            <a:chOff x="467544" y="1052736"/>
            <a:chExt cx="8217373" cy="293687"/>
          </a:xfrm>
        </p:grpSpPr>
        <p:pic>
          <p:nvPicPr>
            <p:cNvPr id="6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567" t="24519"/>
            <a:stretch>
              <a:fillRect/>
            </a:stretch>
          </p:blipFill>
          <p:spPr bwMode="auto">
            <a:xfrm>
              <a:off x="6046069" y="1124745"/>
              <a:ext cx="26388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5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052736"/>
              <a:ext cx="5591175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E4AEEB-6928-4C4A-A854-9AFFA716E39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1550E2-B6A7-46E5-B9DA-685127DDF1E7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467544" y="1407121"/>
            <a:ext cx="8217373" cy="293687"/>
            <a:chOff x="467544" y="1052736"/>
            <a:chExt cx="8217373" cy="293687"/>
          </a:xfrm>
        </p:grpSpPr>
        <p:pic>
          <p:nvPicPr>
            <p:cNvPr id="9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567" t="24519"/>
            <a:stretch>
              <a:fillRect/>
            </a:stretch>
          </p:blipFill>
          <p:spPr bwMode="auto">
            <a:xfrm>
              <a:off x="6046069" y="1124745"/>
              <a:ext cx="26388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0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052736"/>
              <a:ext cx="5591175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D2689F-DEDC-452F-A4F2-CDCF734629B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467544" y="980728"/>
            <a:ext cx="8217373" cy="293687"/>
            <a:chOff x="467544" y="1052736"/>
            <a:chExt cx="8217373" cy="293687"/>
          </a:xfrm>
        </p:grpSpPr>
        <p:pic>
          <p:nvPicPr>
            <p:cNvPr id="11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567" t="24519"/>
            <a:stretch>
              <a:fillRect/>
            </a:stretch>
          </p:blipFill>
          <p:spPr bwMode="auto">
            <a:xfrm>
              <a:off x="6046069" y="1124745"/>
              <a:ext cx="26388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pic>
          <p:nvPicPr>
            <p:cNvPr id="12" name="Picture 2" descr="艾普羅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052736"/>
              <a:ext cx="5591175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2C99DE-EAD4-4A44-A01D-987FA45D26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E6D74A-1A8C-4A38-A9EC-AF92A6E1CDB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B1DD66-C10F-4C55-BBE2-81DB1EC230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921C99-C5C9-4663-BB23-7734413EEC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9144000" cy="4766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04664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7155052" y="5589240"/>
            <a:ext cx="1979712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圖片 17" descr="艾普羅.jpg"/>
          <p:cNvPicPr>
            <a:picLocks noChangeAspect="1"/>
          </p:cNvPicPr>
          <p:nvPr userDrawn="1"/>
        </p:nvPicPr>
        <p:blipFill>
          <a:blip r:embed="rId22" cstate="print"/>
          <a:srcRect r="57875"/>
          <a:stretch>
            <a:fillRect/>
          </a:stretch>
        </p:blipFill>
        <p:spPr>
          <a:xfrm>
            <a:off x="6804248" y="6381328"/>
            <a:ext cx="2339752" cy="40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594000" lon="180000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5496" y="764704"/>
            <a:ext cx="61926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</a:t>
            </a:r>
            <a:r>
              <a:rPr kumimoji="0" lang="en-US" altLang="zh-TW" sz="5400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zh-TW" altLang="en-US" sz="5400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第二季</a:t>
            </a:r>
            <a:endParaRPr lang="en-US" altLang="zh-TW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</a:t>
            </a:r>
            <a:r>
              <a:rPr kumimoji="0" lang="zh-TW" altLang="en-US" sz="54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灣民眾  國族認同</a:t>
            </a:r>
            <a:endParaRPr kumimoji="0" lang="en-US" altLang="zh-TW" sz="5400" b="1" i="0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6" name="圖片 5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5364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0" lon="1800000" rev="2159400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328389"/>
            <a:ext cx="8229600" cy="868363"/>
          </a:xfrm>
        </p:spPr>
        <p:txBody>
          <a:bodyPr/>
          <a:lstStyle/>
          <a:p>
            <a:pPr lvl="0"/>
            <a:r>
              <a:rPr lang="zh-TW" altLang="zh-TW" sz="3200" dirty="0" smtClean="0"/>
              <a:t>持台胞証可免簽証入境大陸</a:t>
            </a:r>
            <a:endParaRPr lang="zh-TW" altLang="zh-TW" sz="3200" dirty="0"/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3617838"/>
              </p:ext>
            </p:extLst>
          </p:nvPr>
        </p:nvGraphicFramePr>
        <p:xfrm>
          <a:off x="1331640" y="2924944"/>
          <a:ext cx="77048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/>
        </p:nvGraphicFramePr>
        <p:xfrm>
          <a:off x="-108520" y="1412776"/>
          <a:ext cx="32403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剪去單一角落矩形 17"/>
          <p:cNvSpPr/>
          <p:nvPr/>
        </p:nvSpPr>
        <p:spPr bwMode="auto">
          <a:xfrm flipH="1">
            <a:off x="1331640" y="3140968"/>
            <a:ext cx="3096344" cy="3168352"/>
          </a:xfrm>
          <a:prstGeom prst="snip1Rect">
            <a:avLst>
              <a:gd name="adj" fmla="val 34016"/>
            </a:avLst>
          </a:prstGeom>
          <a:noFill/>
          <a:ln w="2857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向下箭號圖說文字 18"/>
          <p:cNvSpPr/>
          <p:nvPr/>
        </p:nvSpPr>
        <p:spPr bwMode="auto">
          <a:xfrm>
            <a:off x="2411760" y="2204864"/>
            <a:ext cx="2304256" cy="802375"/>
          </a:xfrm>
          <a:prstGeom prst="downArrowCallou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 smtClean="0"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有利 </a:t>
            </a:r>
            <a:r>
              <a:rPr lang="en-US" altLang="zh-TW" sz="2400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61.5%</a:t>
            </a:r>
            <a:endParaRPr lang="zh-TW" altLang="en-US" sz="2400" b="1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43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xmlns="" val="3465036912"/>
              </p:ext>
            </p:extLst>
          </p:nvPr>
        </p:nvGraphicFramePr>
        <p:xfrm>
          <a:off x="251520" y="191683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sz="3200" dirty="0" smtClean="0"/>
              <a:t>對兩岸關係的看法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 bwMode="auto">
          <a:xfrm>
            <a:off x="899592" y="1628800"/>
            <a:ext cx="3600400" cy="720080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一中原則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004048" y="4077072"/>
            <a:ext cx="172819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減少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4.5%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" name="弧形向右箭號 34"/>
          <p:cNvSpPr/>
          <p:nvPr/>
        </p:nvSpPr>
        <p:spPr bwMode="auto">
          <a:xfrm flipH="1">
            <a:off x="6660232" y="3429000"/>
            <a:ext cx="504056" cy="165618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187624" y="2760832"/>
            <a:ext cx="3168352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一中原則：</a:t>
            </a: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42.7%</a:t>
            </a: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1187624" y="5445224"/>
            <a:ext cx="3600400" cy="288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一中原則：</a:t>
            </a: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48.3%</a:t>
            </a: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8" name="弧形向右箭號 37"/>
          <p:cNvSpPr/>
          <p:nvPr/>
        </p:nvSpPr>
        <p:spPr bwMode="auto">
          <a:xfrm flipH="1">
            <a:off x="3777179" y="2852936"/>
            <a:ext cx="648072" cy="2880320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403648" y="4067024"/>
            <a:ext cx="172819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增加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5.6%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457200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>
          <a:xfrm>
            <a:off x="467544" y="260350"/>
            <a:ext cx="8229600" cy="868363"/>
          </a:xfrm>
        </p:spPr>
        <p:txBody>
          <a:bodyPr/>
          <a:lstStyle/>
          <a:p>
            <a:pPr>
              <a:tabLst>
                <a:tab pos="3771900" algn="l"/>
              </a:tabLst>
            </a:pPr>
            <a:r>
              <a:rPr lang="zh-TW" altLang="en-US" dirty="0" smtClean="0"/>
              <a:t>研究設計與方法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611560" y="1196752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9592" y="1700808"/>
            <a:ext cx="7173759" cy="2431435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8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調查結果一</a:t>
            </a:r>
            <a:endParaRPr lang="en-US" altLang="zh-TW" sz="8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72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國族認同</a:t>
            </a:r>
            <a:endParaRPr lang="en-US" altLang="zh-TW" sz="7200" b="1" spc="5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xmlns="" val="1632625805"/>
              </p:ext>
            </p:extLst>
          </p:nvPr>
        </p:nvGraphicFramePr>
        <p:xfrm>
          <a:off x="179512" y="1412776"/>
          <a:ext cx="864096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63"/>
          </a:xfrm>
        </p:spPr>
        <p:txBody>
          <a:bodyPr/>
          <a:lstStyle/>
          <a:p>
            <a:r>
              <a:rPr lang="zh-TW" altLang="zh-TW" sz="2800" dirty="0" smtClean="0"/>
              <a:t>中華民族具有共同血緣、語言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歷史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文化，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sz="2800" dirty="0" smtClean="0"/>
              <a:t>請問您覺得自己是不是中華民族的一份子？</a:t>
            </a:r>
            <a:endParaRPr lang="zh-TW" altLang="en-US" sz="2800" dirty="0"/>
          </a:p>
        </p:txBody>
      </p:sp>
      <p:sp>
        <p:nvSpPr>
          <p:cNvPr id="6" name="向右箭號 5"/>
          <p:cNvSpPr/>
          <p:nvPr/>
        </p:nvSpPr>
        <p:spPr>
          <a:xfrm>
            <a:off x="7496535" y="5435637"/>
            <a:ext cx="769778" cy="43158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200" dirty="0" smtClean="0">
                <a:solidFill>
                  <a:schemeClr val="tx1"/>
                </a:solidFill>
                <a:latin typeface="Comic Sans MS" pitchFamily="66" charset="0"/>
              </a:rPr>
              <a:t>+0.5</a:t>
            </a:r>
            <a:r>
              <a:rPr lang="en-US" altLang="zh-TW" sz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%</a:t>
            </a:r>
            <a:endParaRPr lang="zh-TW" altLang="en-US" sz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向右箭號 6"/>
          <p:cNvSpPr/>
          <p:nvPr/>
        </p:nvSpPr>
        <p:spPr>
          <a:xfrm rot="21165738">
            <a:off x="7548448" y="2747753"/>
            <a:ext cx="769780" cy="43158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200" dirty="0" smtClean="0">
                <a:solidFill>
                  <a:schemeClr val="tx1"/>
                </a:solidFill>
                <a:latin typeface="Comic Sans MS" pitchFamily="66" charset="0"/>
              </a:rPr>
              <a:t>+2.5</a:t>
            </a:r>
            <a:r>
              <a:rPr lang="en-US" altLang="zh-TW" sz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%</a:t>
            </a:r>
            <a:endParaRPr lang="zh-TW" altLang="en-US" sz="12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1632625805"/>
              </p:ext>
            </p:extLst>
          </p:nvPr>
        </p:nvGraphicFramePr>
        <p:xfrm>
          <a:off x="107504" y="1412776"/>
          <a:ext cx="903649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363"/>
          </a:xfrm>
        </p:spPr>
        <p:txBody>
          <a:bodyPr/>
          <a:lstStyle/>
          <a:p>
            <a:r>
              <a:rPr lang="zh-TW" altLang="zh-TW" sz="3200" dirty="0" smtClean="0"/>
              <a:t>請問您認為自己是不是「中國人」？</a:t>
            </a:r>
            <a:endParaRPr lang="zh-TW" altLang="en-US" sz="3200" dirty="0"/>
          </a:p>
        </p:txBody>
      </p:sp>
      <p:sp>
        <p:nvSpPr>
          <p:cNvPr id="5" name="向右箭號 4"/>
          <p:cNvSpPr/>
          <p:nvPr/>
        </p:nvSpPr>
        <p:spPr>
          <a:xfrm rot="21421683">
            <a:off x="7892761" y="3529228"/>
            <a:ext cx="740786" cy="39661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+1.6%</a:t>
            </a:r>
            <a:endParaRPr lang="zh-TW" altLang="en-US" b="1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向右箭號 5"/>
          <p:cNvSpPr/>
          <p:nvPr/>
        </p:nvSpPr>
        <p:spPr>
          <a:xfrm rot="337677">
            <a:off x="7907910" y="3130592"/>
            <a:ext cx="771266" cy="405583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b="1" dirty="0" smtClean="0">
                <a:solidFill>
                  <a:schemeClr val="tx1"/>
                </a:solidFill>
                <a:latin typeface="Comic Sans MS" pitchFamily="66" charset="0"/>
              </a:rPr>
              <a:t>-1.7</a:t>
            </a:r>
            <a:r>
              <a:rPr lang="en-US" altLang="zh-TW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%</a:t>
            </a:r>
            <a:endParaRPr lang="zh-TW" altLang="en-US" b="1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xmlns="" val="3465036912"/>
              </p:ext>
            </p:extLst>
          </p:nvPr>
        </p:nvGraphicFramePr>
        <p:xfrm>
          <a:off x="467544" y="2780928"/>
          <a:ext cx="82089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sz="3200" dirty="0" smtClean="0"/>
              <a:t>台灣人與中國人的關係</a:t>
            </a:r>
            <a:endParaRPr lang="zh-TW" altLang="en-US" sz="3200" dirty="0"/>
          </a:p>
        </p:txBody>
      </p:sp>
      <p:sp>
        <p:nvSpPr>
          <p:cNvPr id="6" name="向右箭號 5"/>
          <p:cNvSpPr/>
          <p:nvPr/>
        </p:nvSpPr>
        <p:spPr>
          <a:xfrm rot="1603603">
            <a:off x="1134387" y="4607762"/>
            <a:ext cx="905917" cy="618902"/>
          </a:xfrm>
          <a:prstGeom prst="rightArrow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4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-4.6%</a:t>
            </a:r>
            <a:endParaRPr lang="zh-TW" altLang="en-US" sz="14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向右箭號 8"/>
          <p:cNvSpPr/>
          <p:nvPr/>
        </p:nvSpPr>
        <p:spPr>
          <a:xfrm rot="2069122">
            <a:off x="7122772" y="3928210"/>
            <a:ext cx="951416" cy="657356"/>
          </a:xfrm>
          <a:prstGeom prst="rightArrow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400" b="1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-6.5%</a:t>
            </a:r>
            <a:endParaRPr lang="zh-TW" altLang="en-US" sz="1400" b="1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 rot="20706402">
            <a:off x="3260619" y="5047380"/>
            <a:ext cx="899602" cy="559354"/>
          </a:xfrm>
          <a:prstGeom prst="rightArrow">
            <a:avLst/>
          </a:prstGeom>
          <a:solidFill>
            <a:srgbClr val="F0EA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4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+1.5%</a:t>
            </a:r>
            <a:endParaRPr lang="zh-TW" altLang="en-US" sz="14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向右箭號 11"/>
          <p:cNvSpPr/>
          <p:nvPr/>
        </p:nvSpPr>
        <p:spPr>
          <a:xfrm rot="19980361">
            <a:off x="5225017" y="3750824"/>
            <a:ext cx="917733" cy="559354"/>
          </a:xfrm>
          <a:prstGeom prst="rightArrow">
            <a:avLst/>
          </a:prstGeom>
          <a:solidFill>
            <a:srgbClr val="F0EA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zh-TW" sz="14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+</a:t>
            </a:r>
            <a:r>
              <a:rPr lang="zh-TW" altLang="en-US" sz="14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Comic Sans MS" pitchFamily="66" charset="0"/>
              </a:rPr>
              <a:t>7.6</a:t>
            </a:r>
            <a:r>
              <a:rPr lang="en-US" altLang="zh-TW" sz="14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%</a:t>
            </a:r>
            <a:endParaRPr lang="zh-TW" altLang="en-US" sz="14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539552" y="1484784"/>
            <a:ext cx="3744416" cy="122413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tabLst>
                <a:tab pos="3228975" algn="l"/>
              </a:tabLst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法理上我們是中華民國的國民，現實上我們是生活在台灣的台灣人，請問您個人認為台灣人與中國人的關係是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（法理與現實考量）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788024" y="1484784"/>
            <a:ext cx="374441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面對大陸的發展，請問您覺得台灣人與中國人應該採取何種關係，既能確保台灣利益，又能有利兩岸和平發展？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（務實考量後）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220" t="20000" r="4636" b="20000"/>
          <a:stretch>
            <a:fillRect/>
          </a:stretch>
        </p:blipFill>
        <p:spPr bwMode="auto">
          <a:xfrm>
            <a:off x="467544" y="5844614"/>
            <a:ext cx="798200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 bwMode="auto">
          <a:xfrm>
            <a:off x="611560" y="6309320"/>
            <a:ext cx="5760640" cy="5040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泛中國人認同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58.8%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→ 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63.3%</a:t>
            </a: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+4.5%</a:t>
            </a:r>
            <a:endParaRPr kumimoji="0" lang="zh-TW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xmlns="" val="1827285502"/>
              </p:ext>
            </p:extLst>
          </p:nvPr>
        </p:nvGraphicFramePr>
        <p:xfrm>
          <a:off x="251520" y="1340768"/>
          <a:ext cx="864096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台灣人與中國人的關係（年度）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23528" y="3933056"/>
            <a:ext cx="1008112" cy="1584176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323528" y="1988840"/>
            <a:ext cx="1080120" cy="1656184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xmlns="" val="1632625805"/>
              </p:ext>
            </p:extLst>
          </p:nvPr>
        </p:nvGraphicFramePr>
        <p:xfrm>
          <a:off x="323528" y="1772816"/>
          <a:ext cx="853244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467544" y="188640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zh-TW" sz="28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有人在台灣堅稱自己是台灣人，不是中國人，</a:t>
            </a:r>
            <a:endParaRPr lang="en-US" altLang="zh-TW" sz="2800" b="1" kern="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 algn="ctr"/>
            <a:r>
              <a:rPr lang="zh-TW" altLang="zh-TW" sz="28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但到大陸訪問、辦活動、做生意，</a:t>
            </a:r>
            <a:endParaRPr lang="en-US" altLang="zh-TW" sz="2800" b="1" kern="0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 algn="ctr"/>
            <a:r>
              <a:rPr lang="zh-TW" altLang="zh-TW" sz="28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卻又宣稱自己是中國人，請問您認為這是</a:t>
            </a:r>
            <a:endParaRPr lang="zh-TW" altLang="en-US" sz="2800" b="1" kern="0" dirty="0" smtClean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2537609"/>
            <a:ext cx="717375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8000" b="1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調查結果二</a:t>
            </a:r>
            <a:endParaRPr lang="en-US" altLang="zh-TW" sz="8000" b="1" spc="50" dirty="0" smtClean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5435</TotalTime>
  <Words>310</Words>
  <Application>Microsoft Office PowerPoint</Application>
  <PresentationFormat>如螢幕大小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400TGp_globalcity_light_ani</vt:lpstr>
      <vt:lpstr>投影片 1</vt:lpstr>
      <vt:lpstr>研究設計與方法</vt:lpstr>
      <vt:lpstr>投影片 3</vt:lpstr>
      <vt:lpstr>中華民族具有共同血緣、語言、歷史、文化， 請問您覺得自己是不是中華民族的一份子？</vt:lpstr>
      <vt:lpstr>請問您認為自己是不是「中國人」？</vt:lpstr>
      <vt:lpstr>台灣人與中國人的關係</vt:lpstr>
      <vt:lpstr>投影片 7</vt:lpstr>
      <vt:lpstr>投影片 8</vt:lpstr>
      <vt:lpstr>投影片 9</vt:lpstr>
      <vt:lpstr>持台胞証可免簽証入境大陸</vt:lpstr>
      <vt:lpstr>對兩岸關係的看法</vt:lpstr>
      <vt:lpstr>投影片 12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cherry</dc:creator>
  <cp:lastModifiedBy>cherry</cp:lastModifiedBy>
  <cp:revision>438</cp:revision>
  <dcterms:created xsi:type="dcterms:W3CDTF">2012-11-01T09:01:42Z</dcterms:created>
  <dcterms:modified xsi:type="dcterms:W3CDTF">2015-07-22T09:43:36Z</dcterms:modified>
</cp:coreProperties>
</file>